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e Vietnam" pitchFamily="2" charset="77"/>
      <p:regular r:id="rId21"/>
    </p:embeddedFont>
    <p:embeddedFont>
      <p:font typeface="Be Vietnam Ultra-Bold" pitchFamily="2" charset="77"/>
      <p:regular r:id="rId22"/>
      <p:bold r:id="rId23"/>
    </p:embeddedFont>
    <p:embeddedFont>
      <p:font typeface="Canva Sans Bold" panose="020B0803030501040103" pitchFamily="34" charset="0"/>
      <p:regular r:id="rId24"/>
      <p:bold r:id="rId25"/>
    </p:embeddedFont>
    <p:embeddedFont>
      <p:font typeface="Helios Extended" panose="02000505040000020004" pitchFamily="2" charset="0"/>
      <p:regular r:id="rId26"/>
    </p:embeddedFont>
    <p:embeddedFont>
      <p:font typeface="Helios Extended Bold" panose="02000805050000020004" pitchFamily="2"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09" autoAdjust="0"/>
  </p:normalViewPr>
  <p:slideViewPr>
    <p:cSldViewPr>
      <p:cViewPr varScale="1">
        <p:scale>
          <a:sx n="62" d="100"/>
          <a:sy n="62" d="100"/>
        </p:scale>
        <p:origin x="122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AF672"/>
        </a:solidFill>
        <a:effectLst/>
      </p:bgPr>
    </p:bg>
    <p:spTree>
      <p:nvGrpSpPr>
        <p:cNvPr id="1" name=""/>
        <p:cNvGrpSpPr/>
        <p:nvPr/>
      </p:nvGrpSpPr>
      <p:grpSpPr>
        <a:xfrm>
          <a:off x="0" y="0"/>
          <a:ext cx="0" cy="0"/>
          <a:chOff x="0" y="0"/>
          <a:chExt cx="0" cy="0"/>
        </a:xfrm>
      </p:grpSpPr>
      <p:sp>
        <p:nvSpPr>
          <p:cNvPr id="2" name="Freeform 2"/>
          <p:cNvSpPr/>
          <p:nvPr/>
        </p:nvSpPr>
        <p:spPr>
          <a:xfrm rot="-1757850">
            <a:off x="-8014050" y="-339854"/>
            <a:ext cx="17685783" cy="14981021"/>
          </a:xfrm>
          <a:custGeom>
            <a:avLst/>
            <a:gdLst/>
            <a:ahLst/>
            <a:cxnLst/>
            <a:rect l="l" t="t" r="r" b="b"/>
            <a:pathLst>
              <a:path w="17685783" h="14981021">
                <a:moveTo>
                  <a:pt x="0" y="0"/>
                </a:moveTo>
                <a:lnTo>
                  <a:pt x="17685783" y="0"/>
                </a:lnTo>
                <a:lnTo>
                  <a:pt x="17685783" y="14981022"/>
                </a:lnTo>
                <a:lnTo>
                  <a:pt x="0" y="149810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a:grpSpLocks noChangeAspect="1"/>
          </p:cNvGrpSpPr>
          <p:nvPr/>
        </p:nvGrpSpPr>
        <p:grpSpPr>
          <a:xfrm>
            <a:off x="1028700" y="2008562"/>
            <a:ext cx="6269876" cy="6269876"/>
            <a:chOff x="0" y="0"/>
            <a:chExt cx="6350000" cy="6350000"/>
          </a:xfrm>
        </p:grpSpPr>
        <p:sp>
          <p:nvSpPr>
            <p:cNvPr id="4" name="Freeform 4"/>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l="-24976" r="-24976"/>
              </a:stretch>
            </a:blipFill>
          </p:spPr>
          <p:txBody>
            <a:bodyPr/>
            <a:lstStyle/>
            <a:p>
              <a:endParaRPr lang="en-US"/>
            </a:p>
          </p:txBody>
        </p:sp>
      </p:grpSp>
      <p:grpSp>
        <p:nvGrpSpPr>
          <p:cNvPr id="5" name="Group 5"/>
          <p:cNvGrpSpPr/>
          <p:nvPr/>
        </p:nvGrpSpPr>
        <p:grpSpPr>
          <a:xfrm>
            <a:off x="8804589" y="2049304"/>
            <a:ext cx="8454711" cy="4947365"/>
            <a:chOff x="0" y="0"/>
            <a:chExt cx="11272948" cy="6596487"/>
          </a:xfrm>
        </p:grpSpPr>
        <p:sp>
          <p:nvSpPr>
            <p:cNvPr id="6" name="TextBox 6"/>
            <p:cNvSpPr txBox="1"/>
            <p:nvPr/>
          </p:nvSpPr>
          <p:spPr>
            <a:xfrm>
              <a:off x="0" y="4997344"/>
              <a:ext cx="11272948" cy="1599142"/>
            </a:xfrm>
            <a:prstGeom prst="rect">
              <a:avLst/>
            </a:prstGeom>
          </p:spPr>
          <p:txBody>
            <a:bodyPr lIns="0" tIns="0" rIns="0" bIns="0" rtlCol="0" anchor="t">
              <a:spAutoFit/>
            </a:bodyPr>
            <a:lstStyle/>
            <a:p>
              <a:pPr marL="0" lvl="0" indent="0" algn="r">
                <a:lnSpc>
                  <a:spcPts val="4899"/>
                </a:lnSpc>
              </a:pPr>
              <a:r>
                <a:rPr lang="en-US" sz="3499">
                  <a:solidFill>
                    <a:srgbClr val="000000"/>
                  </a:solidFill>
                  <a:latin typeface="Be Vietnam"/>
                  <a:ea typeface="Be Vietnam"/>
                  <a:cs typeface="Be Vietnam"/>
                  <a:sym typeface="Be Vietnam"/>
                </a:rPr>
                <a:t>Capstone 3 Project for Data Science Audience</a:t>
              </a:r>
            </a:p>
          </p:txBody>
        </p:sp>
        <p:sp>
          <p:nvSpPr>
            <p:cNvPr id="7" name="TextBox 7"/>
            <p:cNvSpPr txBox="1"/>
            <p:nvPr/>
          </p:nvSpPr>
          <p:spPr>
            <a:xfrm>
              <a:off x="0" y="28575"/>
              <a:ext cx="11272948" cy="4839758"/>
            </a:xfrm>
            <a:prstGeom prst="rect">
              <a:avLst/>
            </a:prstGeom>
          </p:spPr>
          <p:txBody>
            <a:bodyPr lIns="0" tIns="0" rIns="0" bIns="0" rtlCol="0" anchor="t">
              <a:spAutoFit/>
            </a:bodyPr>
            <a:lstStyle/>
            <a:p>
              <a:pPr marL="0" lvl="0" indent="0" algn="r">
                <a:lnSpc>
                  <a:spcPts val="9349"/>
                </a:lnSpc>
                <a:spcBef>
                  <a:spcPct val="0"/>
                </a:spcBef>
              </a:pPr>
              <a:r>
                <a:rPr lang="en-US" sz="8499" b="1" u="none" strike="noStrike">
                  <a:solidFill>
                    <a:srgbClr val="000000"/>
                  </a:solidFill>
                  <a:latin typeface="Helios Extended Bold"/>
                  <a:ea typeface="Helios Extended Bold"/>
                  <a:cs typeface="Helios Extended Bold"/>
                  <a:sym typeface="Helios Extended Bold"/>
                </a:rPr>
                <a:t>Medical Image Analysis</a:t>
              </a:r>
            </a:p>
          </p:txBody>
        </p:sp>
      </p:grpSp>
      <p:grpSp>
        <p:nvGrpSpPr>
          <p:cNvPr id="8" name="Group 8"/>
          <p:cNvGrpSpPr/>
          <p:nvPr/>
        </p:nvGrpSpPr>
        <p:grpSpPr>
          <a:xfrm>
            <a:off x="10721831" y="8399973"/>
            <a:ext cx="6537469" cy="1230456"/>
            <a:chOff x="0" y="-28575"/>
            <a:chExt cx="8716625" cy="1640610"/>
          </a:xfrm>
        </p:grpSpPr>
        <p:sp>
          <p:nvSpPr>
            <p:cNvPr id="9" name="TextBox 9"/>
            <p:cNvSpPr txBox="1"/>
            <p:nvPr/>
          </p:nvSpPr>
          <p:spPr>
            <a:xfrm>
              <a:off x="0" y="-28575"/>
              <a:ext cx="8716625" cy="509845"/>
            </a:xfrm>
            <a:prstGeom prst="rect">
              <a:avLst/>
            </a:prstGeom>
          </p:spPr>
          <p:txBody>
            <a:bodyPr lIns="0" tIns="0" rIns="0" bIns="0" rtlCol="0" anchor="t">
              <a:spAutoFit/>
            </a:bodyPr>
            <a:lstStyle/>
            <a:p>
              <a:pPr marL="0" lvl="0" indent="0" algn="r">
                <a:lnSpc>
                  <a:spcPts val="3119"/>
                </a:lnSpc>
                <a:spcBef>
                  <a:spcPct val="0"/>
                </a:spcBef>
              </a:pPr>
              <a:r>
                <a:rPr lang="en-US" sz="2399">
                  <a:solidFill>
                    <a:srgbClr val="000000"/>
                  </a:solidFill>
                  <a:latin typeface="Be Vietnam"/>
                  <a:ea typeface="Be Vietnam"/>
                  <a:cs typeface="Be Vietnam"/>
                  <a:sym typeface="Be Vietnam"/>
                </a:rPr>
                <a:t>Presented by</a:t>
              </a:r>
            </a:p>
          </p:txBody>
        </p:sp>
        <p:sp>
          <p:nvSpPr>
            <p:cNvPr id="10" name="TextBox 10"/>
            <p:cNvSpPr txBox="1"/>
            <p:nvPr/>
          </p:nvSpPr>
          <p:spPr>
            <a:xfrm>
              <a:off x="0" y="586967"/>
              <a:ext cx="8716625" cy="1025068"/>
            </a:xfrm>
            <a:prstGeom prst="rect">
              <a:avLst/>
            </a:prstGeom>
          </p:spPr>
          <p:txBody>
            <a:bodyPr lIns="0" tIns="0" rIns="0" bIns="0" rtlCol="0" anchor="t">
              <a:spAutoFit/>
            </a:bodyPr>
            <a:lstStyle/>
            <a:p>
              <a:pPr marL="0" lvl="0" indent="0" algn="r">
                <a:lnSpc>
                  <a:spcPts val="3119"/>
                </a:lnSpc>
                <a:spcBef>
                  <a:spcPct val="0"/>
                </a:spcBef>
              </a:pPr>
              <a:r>
                <a:rPr lang="en-US" sz="2399" dirty="0">
                  <a:solidFill>
                    <a:srgbClr val="000000"/>
                  </a:solidFill>
                  <a:latin typeface="Helios Extended"/>
                  <a:ea typeface="Helios Extended"/>
                  <a:cs typeface="Helios Extended"/>
                  <a:sym typeface="Helios Extended"/>
                </a:rPr>
                <a:t>Sona Guliyeva</a:t>
              </a:r>
            </a:p>
            <a:p>
              <a:pPr marL="0" lvl="0" indent="0" algn="r">
                <a:lnSpc>
                  <a:spcPts val="3119"/>
                </a:lnSpc>
                <a:spcBef>
                  <a:spcPct val="0"/>
                </a:spcBef>
              </a:pPr>
              <a:r>
                <a:rPr lang="en-US" sz="2399" dirty="0">
                  <a:solidFill>
                    <a:srgbClr val="000000"/>
                  </a:solidFill>
                  <a:latin typeface="Helios Extended"/>
                  <a:ea typeface="Helios Extended"/>
                  <a:cs typeface="Helios Extended"/>
                  <a:sym typeface="Helios Extended"/>
                </a:rPr>
                <a:t>Under the mentorship: Ricardo Alanis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1873250"/>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Pre-processing &amp; Training Data</a:t>
            </a:r>
          </a:p>
        </p:txBody>
      </p:sp>
      <p:grpSp>
        <p:nvGrpSpPr>
          <p:cNvPr id="4" name="Group 4"/>
          <p:cNvGrpSpPr/>
          <p:nvPr/>
        </p:nvGrpSpPr>
        <p:grpSpPr>
          <a:xfrm>
            <a:off x="4721062" y="4133969"/>
            <a:ext cx="2994491" cy="4758228"/>
            <a:chOff x="0" y="0"/>
            <a:chExt cx="3992654" cy="6344304"/>
          </a:xfrm>
        </p:grpSpPr>
        <p:sp>
          <p:nvSpPr>
            <p:cNvPr id="5" name="TextBox 5"/>
            <p:cNvSpPr txBox="1"/>
            <p:nvPr/>
          </p:nvSpPr>
          <p:spPr>
            <a:xfrm>
              <a:off x="0" y="-47625"/>
              <a:ext cx="3992654" cy="902027"/>
            </a:xfrm>
            <a:prstGeom prst="rect">
              <a:avLst/>
            </a:prstGeom>
          </p:spPr>
          <p:txBody>
            <a:bodyPr lIns="0" tIns="0" rIns="0" bIns="0" rtlCol="0" anchor="t">
              <a:spAutoFit/>
            </a:bodyPr>
            <a:lstStyle/>
            <a:p>
              <a:pPr marL="0" lvl="0" indent="0" algn="l">
                <a:lnSpc>
                  <a:spcPts val="2656"/>
                </a:lnSpc>
              </a:pPr>
              <a:r>
                <a:rPr lang="en-US" sz="2043">
                  <a:solidFill>
                    <a:srgbClr val="000000"/>
                  </a:solidFill>
                  <a:latin typeface="Helios Extended"/>
                  <a:ea typeface="Helios Extended"/>
                  <a:cs typeface="Helios Extended"/>
                  <a:sym typeface="Helios Extended"/>
                </a:rPr>
                <a:t>Augmentation Techniques</a:t>
              </a:r>
            </a:p>
          </p:txBody>
        </p:sp>
        <p:sp>
          <p:nvSpPr>
            <p:cNvPr id="6" name="TextBox 6"/>
            <p:cNvSpPr txBox="1"/>
            <p:nvPr/>
          </p:nvSpPr>
          <p:spPr>
            <a:xfrm>
              <a:off x="0" y="1470352"/>
              <a:ext cx="3992654" cy="4873952"/>
            </a:xfrm>
            <a:prstGeom prst="rect">
              <a:avLst/>
            </a:prstGeom>
          </p:spPr>
          <p:txBody>
            <a:bodyPr lIns="0" tIns="0" rIns="0" bIns="0" rtlCol="0" anchor="t">
              <a:spAutoFit/>
            </a:bodyPr>
            <a:lstStyle/>
            <a:p>
              <a:pPr marL="0" lvl="0" indent="0" algn="l">
                <a:lnSpc>
                  <a:spcPts val="2656"/>
                </a:lnSpc>
                <a:spcBef>
                  <a:spcPct val="0"/>
                </a:spcBef>
              </a:pPr>
              <a:r>
                <a:rPr lang="en-US" sz="2043" u="none" strike="noStrike">
                  <a:solidFill>
                    <a:srgbClr val="000000"/>
                  </a:solidFill>
                  <a:latin typeface="Be Vietnam"/>
                  <a:ea typeface="Be Vietnam"/>
                  <a:cs typeface="Be Vietnam"/>
                  <a:sym typeface="Be Vietnam"/>
                </a:rPr>
                <a:t>To enhance model accuracy, we employ various </a:t>
              </a:r>
              <a:r>
                <a:rPr lang="en-US" sz="2043" b="1" u="none" strike="noStrike">
                  <a:solidFill>
                    <a:srgbClr val="000000"/>
                  </a:solidFill>
                  <a:latin typeface="Be Vietnam Ultra-Bold"/>
                  <a:ea typeface="Be Vietnam Ultra-Bold"/>
                  <a:cs typeface="Be Vietnam Ultra-Bold"/>
                  <a:sym typeface="Be Vietnam Ultra-Bold"/>
                </a:rPr>
                <a:t>augmentation techniques</a:t>
              </a:r>
              <a:r>
                <a:rPr lang="en-US" sz="2043" u="none" strike="noStrike">
                  <a:solidFill>
                    <a:srgbClr val="000000"/>
                  </a:solidFill>
                  <a:latin typeface="Be Vietnam"/>
                  <a:ea typeface="Be Vietnam"/>
                  <a:cs typeface="Be Vietnam"/>
                  <a:sym typeface="Be Vietnam"/>
                </a:rPr>
                <a:t> such as rotation, scaling, and flipping. These techniques help to artificially expand the dataset and improve model robustness against variations.</a:t>
              </a:r>
            </a:p>
          </p:txBody>
        </p:sp>
      </p:grpSp>
      <p:grpSp>
        <p:nvGrpSpPr>
          <p:cNvPr id="7" name="Group 7"/>
          <p:cNvGrpSpPr/>
          <p:nvPr/>
        </p:nvGrpSpPr>
        <p:grpSpPr>
          <a:xfrm>
            <a:off x="1028700" y="4133969"/>
            <a:ext cx="3014466" cy="4424853"/>
            <a:chOff x="0" y="0"/>
            <a:chExt cx="4019287" cy="5899804"/>
          </a:xfrm>
        </p:grpSpPr>
        <p:sp>
          <p:nvSpPr>
            <p:cNvPr id="8" name="TextBox 8"/>
            <p:cNvSpPr txBox="1"/>
            <p:nvPr/>
          </p:nvSpPr>
          <p:spPr>
            <a:xfrm>
              <a:off x="0" y="-47625"/>
              <a:ext cx="4019287" cy="902027"/>
            </a:xfrm>
            <a:prstGeom prst="rect">
              <a:avLst/>
            </a:prstGeom>
          </p:spPr>
          <p:txBody>
            <a:bodyPr lIns="0" tIns="0" rIns="0" bIns="0" rtlCol="0" anchor="t">
              <a:spAutoFit/>
            </a:bodyPr>
            <a:lstStyle/>
            <a:p>
              <a:pPr marL="0" lvl="0" indent="0" algn="l">
                <a:lnSpc>
                  <a:spcPts val="2656"/>
                </a:lnSpc>
              </a:pPr>
              <a:r>
                <a:rPr lang="en-US" sz="2043">
                  <a:solidFill>
                    <a:srgbClr val="000000"/>
                  </a:solidFill>
                  <a:latin typeface="Helios Extended"/>
                  <a:ea typeface="Helios Extended"/>
                  <a:cs typeface="Helios Extended"/>
                  <a:sym typeface="Helios Extended"/>
                </a:rPr>
                <a:t>Data Preparation Steps</a:t>
              </a:r>
            </a:p>
          </p:txBody>
        </p:sp>
        <p:sp>
          <p:nvSpPr>
            <p:cNvPr id="9" name="TextBox 9"/>
            <p:cNvSpPr txBox="1"/>
            <p:nvPr/>
          </p:nvSpPr>
          <p:spPr>
            <a:xfrm>
              <a:off x="0" y="1470352"/>
              <a:ext cx="4019287" cy="4429452"/>
            </a:xfrm>
            <a:prstGeom prst="rect">
              <a:avLst/>
            </a:prstGeom>
          </p:spPr>
          <p:txBody>
            <a:bodyPr lIns="0" tIns="0" rIns="0" bIns="0" rtlCol="0" anchor="t">
              <a:spAutoFit/>
            </a:bodyPr>
            <a:lstStyle/>
            <a:p>
              <a:pPr marL="0" lvl="0" indent="0" algn="l">
                <a:lnSpc>
                  <a:spcPts val="2656"/>
                </a:lnSpc>
                <a:spcBef>
                  <a:spcPct val="0"/>
                </a:spcBef>
              </a:pPr>
              <a:r>
                <a:rPr lang="en-US" sz="2043" u="none" strike="noStrike">
                  <a:solidFill>
                    <a:srgbClr val="000000"/>
                  </a:solidFill>
                  <a:latin typeface="Be Vietnam"/>
                  <a:ea typeface="Be Vietnam"/>
                  <a:cs typeface="Be Vietnam"/>
                  <a:sym typeface="Be Vietnam"/>
                </a:rPr>
                <a:t>Effective </a:t>
              </a:r>
              <a:r>
                <a:rPr lang="en-US" sz="2043" b="1" u="none" strike="noStrike">
                  <a:solidFill>
                    <a:srgbClr val="000000"/>
                  </a:solidFill>
                  <a:latin typeface="Be Vietnam Ultra-Bold"/>
                  <a:ea typeface="Be Vietnam Ultra-Bold"/>
                  <a:cs typeface="Be Vietnam Ultra-Bold"/>
                  <a:sym typeface="Be Vietnam Ultra-Bold"/>
                </a:rPr>
                <a:t>pre-processing</a:t>
              </a:r>
              <a:r>
                <a:rPr lang="en-US" sz="2043" u="none" strike="noStrike">
                  <a:solidFill>
                    <a:srgbClr val="000000"/>
                  </a:solidFill>
                  <a:latin typeface="Be Vietnam"/>
                  <a:ea typeface="Be Vietnam"/>
                  <a:cs typeface="Be Vietnam"/>
                  <a:sym typeface="Be Vietnam"/>
                </a:rPr>
                <a:t> is essential for training machine learning models. This involves data cleaning, normalization, and augmentation to ensure the dataset is well-structured and suitable for model training.</a:t>
              </a:r>
            </a:p>
          </p:txBody>
        </p:sp>
      </p:grpSp>
      <p:grpSp>
        <p:nvGrpSpPr>
          <p:cNvPr id="10" name="Group 10"/>
          <p:cNvGrpSpPr/>
          <p:nvPr/>
        </p:nvGrpSpPr>
        <p:grpSpPr>
          <a:xfrm>
            <a:off x="8413423" y="4133969"/>
            <a:ext cx="3034440" cy="4091478"/>
            <a:chOff x="0" y="0"/>
            <a:chExt cx="4045921" cy="5455304"/>
          </a:xfrm>
        </p:grpSpPr>
        <p:sp>
          <p:nvSpPr>
            <p:cNvPr id="11" name="TextBox 11"/>
            <p:cNvSpPr txBox="1"/>
            <p:nvPr/>
          </p:nvSpPr>
          <p:spPr>
            <a:xfrm>
              <a:off x="0" y="-47625"/>
              <a:ext cx="4045921" cy="902027"/>
            </a:xfrm>
            <a:prstGeom prst="rect">
              <a:avLst/>
            </a:prstGeom>
          </p:spPr>
          <p:txBody>
            <a:bodyPr lIns="0" tIns="0" rIns="0" bIns="0" rtlCol="0" anchor="t">
              <a:spAutoFit/>
            </a:bodyPr>
            <a:lstStyle/>
            <a:p>
              <a:pPr marL="0" lvl="0" indent="0" algn="l">
                <a:lnSpc>
                  <a:spcPts val="2656"/>
                </a:lnSpc>
              </a:pPr>
              <a:r>
                <a:rPr lang="en-US" sz="2043">
                  <a:solidFill>
                    <a:srgbClr val="000000"/>
                  </a:solidFill>
                  <a:latin typeface="Helios Extended"/>
                  <a:ea typeface="Helios Extended"/>
                  <a:cs typeface="Helios Extended"/>
                  <a:sym typeface="Helios Extended"/>
                </a:rPr>
                <a:t>Training Data Development</a:t>
              </a:r>
            </a:p>
          </p:txBody>
        </p:sp>
        <p:sp>
          <p:nvSpPr>
            <p:cNvPr id="12" name="TextBox 12"/>
            <p:cNvSpPr txBox="1"/>
            <p:nvPr/>
          </p:nvSpPr>
          <p:spPr>
            <a:xfrm>
              <a:off x="0" y="1470352"/>
              <a:ext cx="4045921" cy="3984952"/>
            </a:xfrm>
            <a:prstGeom prst="rect">
              <a:avLst/>
            </a:prstGeom>
          </p:spPr>
          <p:txBody>
            <a:bodyPr lIns="0" tIns="0" rIns="0" bIns="0" rtlCol="0" anchor="t">
              <a:spAutoFit/>
            </a:bodyPr>
            <a:lstStyle/>
            <a:p>
              <a:pPr marL="0" lvl="0" indent="0" algn="l">
                <a:lnSpc>
                  <a:spcPts val="2656"/>
                </a:lnSpc>
                <a:spcBef>
                  <a:spcPct val="0"/>
                </a:spcBef>
              </a:pPr>
              <a:r>
                <a:rPr lang="en-US" sz="2043" u="none" strike="noStrike">
                  <a:solidFill>
                    <a:srgbClr val="000000"/>
                  </a:solidFill>
                  <a:latin typeface="Be Vietnam"/>
                  <a:ea typeface="Be Vietnam"/>
                  <a:cs typeface="Be Vietnam"/>
                  <a:sym typeface="Be Vietnam"/>
                </a:rPr>
                <a:t>The </a:t>
              </a:r>
              <a:r>
                <a:rPr lang="en-US" sz="2043" b="1" u="none" strike="noStrike">
                  <a:solidFill>
                    <a:srgbClr val="000000"/>
                  </a:solidFill>
                  <a:latin typeface="Be Vietnam Ultra-Bold"/>
                  <a:ea typeface="Be Vietnam Ultra-Bold"/>
                  <a:cs typeface="Be Vietnam Ultra-Bold"/>
                  <a:sym typeface="Be Vietnam Ultra-Bold"/>
                </a:rPr>
                <a:t>development of training data</a:t>
              </a:r>
              <a:r>
                <a:rPr lang="en-US" sz="2043" u="none" strike="noStrike">
                  <a:solidFill>
                    <a:srgbClr val="000000"/>
                  </a:solidFill>
                  <a:latin typeface="Be Vietnam"/>
                  <a:ea typeface="Be Vietnam"/>
                  <a:cs typeface="Be Vietnam"/>
                  <a:sym typeface="Be Vietnam"/>
                </a:rPr>
                <a:t> includes splitting the dataset into training, validation, and test sets, ensuring that the model can generalize well to unseen data while avoiding overfitting.</a:t>
              </a:r>
            </a:p>
          </p:txBody>
        </p:sp>
      </p:grpSp>
      <p:grpSp>
        <p:nvGrpSpPr>
          <p:cNvPr id="13" name="Group 13"/>
          <p:cNvGrpSpPr/>
          <p:nvPr/>
        </p:nvGrpSpPr>
        <p:grpSpPr>
          <a:xfrm>
            <a:off x="13213466" y="913083"/>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43000" r="-43000"/>
              </a:stretch>
            </a:blipFill>
          </p:spPr>
          <p:txBody>
            <a:bodyPr/>
            <a:lstStyle/>
            <a:p>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968375"/>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Model Architecture</a:t>
            </a:r>
          </a:p>
        </p:txBody>
      </p:sp>
      <p:grpSp>
        <p:nvGrpSpPr>
          <p:cNvPr id="4" name="Group 4"/>
          <p:cNvGrpSpPr/>
          <p:nvPr/>
        </p:nvGrpSpPr>
        <p:grpSpPr>
          <a:xfrm>
            <a:off x="4721062" y="4133969"/>
            <a:ext cx="2994491" cy="3678736"/>
            <a:chOff x="0" y="0"/>
            <a:chExt cx="3992654" cy="4904981"/>
          </a:xfrm>
        </p:grpSpPr>
        <p:sp>
          <p:nvSpPr>
            <p:cNvPr id="5" name="TextBox 5"/>
            <p:cNvSpPr txBox="1"/>
            <p:nvPr/>
          </p:nvSpPr>
          <p:spPr>
            <a:xfrm>
              <a:off x="0" y="-28575"/>
              <a:ext cx="3992654" cy="391916"/>
            </a:xfrm>
            <a:prstGeom prst="rect">
              <a:avLst/>
            </a:prstGeom>
          </p:spPr>
          <p:txBody>
            <a:bodyPr lIns="0" tIns="0" rIns="0" bIns="0" rtlCol="0" anchor="t">
              <a:spAutoFit/>
            </a:bodyPr>
            <a:lstStyle/>
            <a:p>
              <a:pPr marL="0" lvl="0" indent="0" algn="l">
                <a:lnSpc>
                  <a:spcPts val="2330"/>
                </a:lnSpc>
              </a:pPr>
              <a:r>
                <a:rPr lang="en-US" sz="1792">
                  <a:solidFill>
                    <a:srgbClr val="000000"/>
                  </a:solidFill>
                  <a:latin typeface="Helios Extended"/>
                  <a:ea typeface="Helios Extended"/>
                  <a:cs typeface="Helios Extended"/>
                  <a:sym typeface="Helios Extended"/>
                </a:rPr>
                <a:t>Neural Network Benefits</a:t>
              </a:r>
            </a:p>
          </p:txBody>
        </p:sp>
        <p:sp>
          <p:nvSpPr>
            <p:cNvPr id="6" name="TextBox 6"/>
            <p:cNvSpPr txBox="1"/>
            <p:nvPr/>
          </p:nvSpPr>
          <p:spPr>
            <a:xfrm>
              <a:off x="0" y="979291"/>
              <a:ext cx="3992654" cy="3925691"/>
            </a:xfrm>
            <a:prstGeom prst="rect">
              <a:avLst/>
            </a:prstGeom>
          </p:spPr>
          <p:txBody>
            <a:bodyPr lIns="0" tIns="0" rIns="0" bIns="0" rtlCol="0" anchor="t">
              <a:spAutoFit/>
            </a:bodyPr>
            <a:lstStyle/>
            <a:p>
              <a:pPr marL="0" lvl="0" indent="0" algn="l">
                <a:lnSpc>
                  <a:spcPts val="2330"/>
                </a:lnSpc>
                <a:spcBef>
                  <a:spcPct val="0"/>
                </a:spcBef>
              </a:pPr>
              <a:r>
                <a:rPr lang="en-US" sz="1792" u="none" strike="noStrike">
                  <a:solidFill>
                    <a:srgbClr val="000000"/>
                  </a:solidFill>
                  <a:latin typeface="Be Vietnam"/>
                  <a:ea typeface="Be Vietnam"/>
                  <a:cs typeface="Be Vietnam"/>
                  <a:sym typeface="Be Vietnam"/>
                </a:rPr>
                <a:t>Utilizing a </a:t>
              </a:r>
              <a:r>
                <a:rPr lang="en-US" sz="1792" b="1" u="none" strike="noStrike">
                  <a:solidFill>
                    <a:srgbClr val="000000"/>
                  </a:solidFill>
                  <a:latin typeface="Be Vietnam Ultra-Bold"/>
                  <a:ea typeface="Be Vietnam Ultra-Bold"/>
                  <a:cs typeface="Be Vietnam Ultra-Bold"/>
                  <a:sym typeface="Be Vietnam Ultra-Bold"/>
                </a:rPr>
                <a:t>neural network</a:t>
              </a:r>
              <a:r>
                <a:rPr lang="en-US" sz="1792" u="none" strike="noStrike">
                  <a:solidFill>
                    <a:srgbClr val="000000"/>
                  </a:solidFill>
                  <a:latin typeface="Be Vietnam"/>
                  <a:ea typeface="Be Vietnam"/>
                  <a:cs typeface="Be Vietnam"/>
                  <a:sym typeface="Be Vietnam"/>
                </a:rPr>
                <a:t> offers significant advantages, such as enhanced feature extraction and improved performance on complex datasets. These models can learn intricate patterns in the data, leading to better detection rates.</a:t>
              </a:r>
            </a:p>
          </p:txBody>
        </p:sp>
      </p:grpSp>
      <p:grpSp>
        <p:nvGrpSpPr>
          <p:cNvPr id="7" name="Group 7"/>
          <p:cNvGrpSpPr/>
          <p:nvPr/>
        </p:nvGrpSpPr>
        <p:grpSpPr>
          <a:xfrm>
            <a:off x="1028700" y="4133969"/>
            <a:ext cx="3014466" cy="3383461"/>
            <a:chOff x="0" y="0"/>
            <a:chExt cx="4019287" cy="4511281"/>
          </a:xfrm>
        </p:grpSpPr>
        <p:sp>
          <p:nvSpPr>
            <p:cNvPr id="8" name="TextBox 8"/>
            <p:cNvSpPr txBox="1"/>
            <p:nvPr/>
          </p:nvSpPr>
          <p:spPr>
            <a:xfrm>
              <a:off x="0" y="-28575"/>
              <a:ext cx="4019287" cy="785616"/>
            </a:xfrm>
            <a:prstGeom prst="rect">
              <a:avLst/>
            </a:prstGeom>
          </p:spPr>
          <p:txBody>
            <a:bodyPr lIns="0" tIns="0" rIns="0" bIns="0" rtlCol="0" anchor="t">
              <a:spAutoFit/>
            </a:bodyPr>
            <a:lstStyle/>
            <a:p>
              <a:pPr marL="0" lvl="0" indent="0" algn="l">
                <a:lnSpc>
                  <a:spcPts val="2330"/>
                </a:lnSpc>
              </a:pPr>
              <a:r>
                <a:rPr lang="en-US" sz="1792">
                  <a:solidFill>
                    <a:srgbClr val="000000"/>
                  </a:solidFill>
                  <a:latin typeface="Helios Extended"/>
                  <a:ea typeface="Helios Extended"/>
                  <a:cs typeface="Helios Extended"/>
                  <a:sym typeface="Helios Extended"/>
                </a:rPr>
                <a:t>Selecting the Right Model</a:t>
              </a:r>
            </a:p>
          </p:txBody>
        </p:sp>
        <p:sp>
          <p:nvSpPr>
            <p:cNvPr id="9" name="TextBox 9"/>
            <p:cNvSpPr txBox="1"/>
            <p:nvPr/>
          </p:nvSpPr>
          <p:spPr>
            <a:xfrm>
              <a:off x="0" y="1372991"/>
              <a:ext cx="4019287" cy="3138291"/>
            </a:xfrm>
            <a:prstGeom prst="rect">
              <a:avLst/>
            </a:prstGeom>
          </p:spPr>
          <p:txBody>
            <a:bodyPr lIns="0" tIns="0" rIns="0" bIns="0" rtlCol="0" anchor="t">
              <a:spAutoFit/>
            </a:bodyPr>
            <a:lstStyle/>
            <a:p>
              <a:pPr marL="0" lvl="0" indent="0" algn="l">
                <a:lnSpc>
                  <a:spcPts val="2330"/>
                </a:lnSpc>
                <a:spcBef>
                  <a:spcPct val="0"/>
                </a:spcBef>
              </a:pPr>
              <a:r>
                <a:rPr lang="en-US" sz="1792" u="none" strike="noStrike">
                  <a:solidFill>
                    <a:srgbClr val="000000"/>
                  </a:solidFill>
                  <a:latin typeface="Be Vietnam"/>
                  <a:ea typeface="Be Vietnam"/>
                  <a:cs typeface="Be Vietnam"/>
                  <a:sym typeface="Be Vietnam"/>
                </a:rPr>
                <a:t>Choosing an </a:t>
              </a:r>
              <a:r>
                <a:rPr lang="en-US" sz="1792" b="1" u="none" strike="noStrike">
                  <a:solidFill>
                    <a:srgbClr val="000000"/>
                  </a:solidFill>
                  <a:latin typeface="Be Vietnam Ultra-Bold"/>
                  <a:ea typeface="Be Vietnam Ultra-Bold"/>
                  <a:cs typeface="Be Vietnam Ultra-Bold"/>
                  <a:sym typeface="Be Vietnam Ultra-Bold"/>
                </a:rPr>
                <a:t>appropriate architecture</a:t>
              </a:r>
              <a:r>
                <a:rPr lang="en-US" sz="1792" u="none" strike="noStrike">
                  <a:solidFill>
                    <a:srgbClr val="000000"/>
                  </a:solidFill>
                  <a:latin typeface="Be Vietnam"/>
                  <a:ea typeface="Be Vietnam"/>
                  <a:cs typeface="Be Vietnam"/>
                  <a:sym typeface="Be Vietnam"/>
                </a:rPr>
                <a:t> is crucial for effective pneumonia detection. Different models provide varying levels of accuracy and efficiency in identifying pneumonia in medical images.</a:t>
              </a:r>
            </a:p>
          </p:txBody>
        </p:sp>
      </p:grpSp>
      <p:grpSp>
        <p:nvGrpSpPr>
          <p:cNvPr id="10" name="Group 10"/>
          <p:cNvGrpSpPr/>
          <p:nvPr/>
        </p:nvGrpSpPr>
        <p:grpSpPr>
          <a:xfrm>
            <a:off x="8413423" y="4133969"/>
            <a:ext cx="3034440" cy="3678736"/>
            <a:chOff x="0" y="0"/>
            <a:chExt cx="4045921" cy="4904981"/>
          </a:xfrm>
        </p:grpSpPr>
        <p:sp>
          <p:nvSpPr>
            <p:cNvPr id="11" name="TextBox 11"/>
            <p:cNvSpPr txBox="1"/>
            <p:nvPr/>
          </p:nvSpPr>
          <p:spPr>
            <a:xfrm>
              <a:off x="0" y="-28575"/>
              <a:ext cx="4045921" cy="391916"/>
            </a:xfrm>
            <a:prstGeom prst="rect">
              <a:avLst/>
            </a:prstGeom>
          </p:spPr>
          <p:txBody>
            <a:bodyPr lIns="0" tIns="0" rIns="0" bIns="0" rtlCol="0" anchor="t">
              <a:spAutoFit/>
            </a:bodyPr>
            <a:lstStyle/>
            <a:p>
              <a:pPr marL="0" lvl="0" indent="0" algn="l">
                <a:lnSpc>
                  <a:spcPts val="2330"/>
                </a:lnSpc>
              </a:pPr>
              <a:r>
                <a:rPr lang="en-US" sz="1792">
                  <a:solidFill>
                    <a:srgbClr val="000000"/>
                  </a:solidFill>
                  <a:latin typeface="Helios Extended"/>
                  <a:ea typeface="Helios Extended"/>
                  <a:cs typeface="Helios Extended"/>
                  <a:sym typeface="Helios Extended"/>
                </a:rPr>
                <a:t>Evaluation of Models</a:t>
              </a:r>
            </a:p>
          </p:txBody>
        </p:sp>
        <p:sp>
          <p:nvSpPr>
            <p:cNvPr id="12" name="TextBox 12"/>
            <p:cNvSpPr txBox="1"/>
            <p:nvPr/>
          </p:nvSpPr>
          <p:spPr>
            <a:xfrm>
              <a:off x="0" y="979291"/>
              <a:ext cx="4045921" cy="3925691"/>
            </a:xfrm>
            <a:prstGeom prst="rect">
              <a:avLst/>
            </a:prstGeom>
          </p:spPr>
          <p:txBody>
            <a:bodyPr lIns="0" tIns="0" rIns="0" bIns="0" rtlCol="0" anchor="t">
              <a:spAutoFit/>
            </a:bodyPr>
            <a:lstStyle/>
            <a:p>
              <a:pPr marL="0" lvl="0" indent="0" algn="l">
                <a:lnSpc>
                  <a:spcPts val="2330"/>
                </a:lnSpc>
                <a:spcBef>
                  <a:spcPct val="0"/>
                </a:spcBef>
              </a:pPr>
              <a:r>
                <a:rPr lang="en-US" sz="1792" u="none" strike="noStrike">
                  <a:solidFill>
                    <a:srgbClr val="000000"/>
                  </a:solidFill>
                  <a:latin typeface="Be Vietnam"/>
                  <a:ea typeface="Be Vietnam"/>
                  <a:cs typeface="Be Vietnam"/>
                  <a:sym typeface="Be Vietnam"/>
                </a:rPr>
                <a:t>Rigorous evaluation is essential to ensure the model's </a:t>
              </a:r>
              <a:r>
                <a:rPr lang="en-US" sz="1792" b="1" u="none" strike="noStrike">
                  <a:solidFill>
                    <a:srgbClr val="000000"/>
                  </a:solidFill>
                  <a:latin typeface="Be Vietnam Ultra-Bold"/>
                  <a:ea typeface="Be Vietnam Ultra-Bold"/>
                  <a:cs typeface="Be Vietnam Ultra-Bold"/>
                  <a:sym typeface="Be Vietnam Ultra-Bold"/>
                </a:rPr>
                <a:t>performance</a:t>
              </a:r>
              <a:r>
                <a:rPr lang="en-US" sz="1792" u="none" strike="noStrike">
                  <a:solidFill>
                    <a:srgbClr val="000000"/>
                  </a:solidFill>
                  <a:latin typeface="Be Vietnam"/>
                  <a:ea typeface="Be Vietnam"/>
                  <a:cs typeface="Be Vietnam"/>
                  <a:sym typeface="Be Vietnam"/>
                </a:rPr>
                <a:t> meets our objectives. By comparing various architectures, we can determine the most effective approach for accurate pneumonia detection.</a:t>
              </a:r>
            </a:p>
          </p:txBody>
        </p:sp>
      </p:grpSp>
      <p:grpSp>
        <p:nvGrpSpPr>
          <p:cNvPr id="13" name="Group 13"/>
          <p:cNvGrpSpPr/>
          <p:nvPr/>
        </p:nvGrpSpPr>
        <p:grpSpPr>
          <a:xfrm>
            <a:off x="13213466" y="913083"/>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63372" r="-63372"/>
              </a:stretch>
            </a:blipFill>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1873250"/>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Compilation &amp; Training Setup</a:t>
            </a:r>
          </a:p>
        </p:txBody>
      </p:sp>
      <p:grpSp>
        <p:nvGrpSpPr>
          <p:cNvPr id="4" name="Group 4"/>
          <p:cNvGrpSpPr/>
          <p:nvPr/>
        </p:nvGrpSpPr>
        <p:grpSpPr>
          <a:xfrm>
            <a:off x="4721062" y="4133969"/>
            <a:ext cx="2994491" cy="4758228"/>
            <a:chOff x="0" y="0"/>
            <a:chExt cx="3992654" cy="6344304"/>
          </a:xfrm>
        </p:grpSpPr>
        <p:sp>
          <p:nvSpPr>
            <p:cNvPr id="5" name="TextBox 5"/>
            <p:cNvSpPr txBox="1"/>
            <p:nvPr/>
          </p:nvSpPr>
          <p:spPr>
            <a:xfrm>
              <a:off x="0" y="-47625"/>
              <a:ext cx="3992654" cy="902027"/>
            </a:xfrm>
            <a:prstGeom prst="rect">
              <a:avLst/>
            </a:prstGeom>
          </p:spPr>
          <p:txBody>
            <a:bodyPr lIns="0" tIns="0" rIns="0" bIns="0" rtlCol="0" anchor="t">
              <a:spAutoFit/>
            </a:bodyPr>
            <a:lstStyle/>
            <a:p>
              <a:pPr marL="0" lvl="0" indent="0" algn="l">
                <a:lnSpc>
                  <a:spcPts val="2656"/>
                </a:lnSpc>
              </a:pPr>
              <a:r>
                <a:rPr lang="en-US" sz="2043" b="1">
                  <a:solidFill>
                    <a:srgbClr val="000000"/>
                  </a:solidFill>
                  <a:latin typeface="Helios Extended Bold"/>
                  <a:ea typeface="Helios Extended Bold"/>
                  <a:cs typeface="Helios Extended Bold"/>
                  <a:sym typeface="Helios Extended Bold"/>
                </a:rPr>
                <a:t>Training Data Preparation</a:t>
              </a:r>
            </a:p>
          </p:txBody>
        </p:sp>
        <p:sp>
          <p:nvSpPr>
            <p:cNvPr id="6" name="TextBox 6"/>
            <p:cNvSpPr txBox="1"/>
            <p:nvPr/>
          </p:nvSpPr>
          <p:spPr>
            <a:xfrm>
              <a:off x="0" y="1470352"/>
              <a:ext cx="3992654" cy="4873952"/>
            </a:xfrm>
            <a:prstGeom prst="rect">
              <a:avLst/>
            </a:prstGeom>
          </p:spPr>
          <p:txBody>
            <a:bodyPr lIns="0" tIns="0" rIns="0" bIns="0" rtlCol="0" anchor="t">
              <a:spAutoFit/>
            </a:bodyPr>
            <a:lstStyle/>
            <a:p>
              <a:pPr marL="0" lvl="0" indent="0" algn="l">
                <a:lnSpc>
                  <a:spcPts val="2656"/>
                </a:lnSpc>
                <a:spcBef>
                  <a:spcPct val="0"/>
                </a:spcBef>
              </a:pPr>
              <a:r>
                <a:rPr lang="en-US" sz="2043" u="none" strike="noStrike">
                  <a:solidFill>
                    <a:srgbClr val="000000"/>
                  </a:solidFill>
                  <a:latin typeface="Be Vietnam"/>
                  <a:ea typeface="Be Vietnam"/>
                  <a:cs typeface="Be Vietnam"/>
                  <a:sym typeface="Be Vietnam"/>
                </a:rPr>
                <a:t>Preparing the training data includes splitting datasets into training, validation, and test sets. This ensures that the model generalizes well, </a:t>
              </a:r>
              <a:r>
                <a:rPr lang="en-US" sz="2043" b="1" u="none" strike="noStrike">
                  <a:solidFill>
                    <a:srgbClr val="000000"/>
                  </a:solidFill>
                  <a:latin typeface="Be Vietnam Ultra-Bold"/>
                  <a:ea typeface="Be Vietnam Ultra-Bold"/>
                  <a:cs typeface="Be Vietnam Ultra-Bold"/>
                  <a:sym typeface="Be Vietnam Ultra-Bold"/>
                </a:rPr>
                <a:t>minimizing overfitting</a:t>
              </a:r>
              <a:r>
                <a:rPr lang="en-US" sz="2043" u="none" strike="noStrike">
                  <a:solidFill>
                    <a:srgbClr val="000000"/>
                  </a:solidFill>
                  <a:latin typeface="Be Vietnam"/>
                  <a:ea typeface="Be Vietnam"/>
                  <a:cs typeface="Be Vietnam"/>
                  <a:sym typeface="Be Vietnam"/>
                </a:rPr>
                <a:t> and providing accurate evaluations on unseen data.</a:t>
              </a:r>
            </a:p>
          </p:txBody>
        </p:sp>
      </p:grpSp>
      <p:grpSp>
        <p:nvGrpSpPr>
          <p:cNvPr id="7" name="Group 7"/>
          <p:cNvGrpSpPr/>
          <p:nvPr/>
        </p:nvGrpSpPr>
        <p:grpSpPr>
          <a:xfrm>
            <a:off x="1028700" y="4133969"/>
            <a:ext cx="3014466" cy="4424853"/>
            <a:chOff x="0" y="0"/>
            <a:chExt cx="4019287" cy="5899804"/>
          </a:xfrm>
        </p:grpSpPr>
        <p:sp>
          <p:nvSpPr>
            <p:cNvPr id="8" name="TextBox 8"/>
            <p:cNvSpPr txBox="1"/>
            <p:nvPr/>
          </p:nvSpPr>
          <p:spPr>
            <a:xfrm>
              <a:off x="0" y="-47625"/>
              <a:ext cx="4019287" cy="902027"/>
            </a:xfrm>
            <a:prstGeom prst="rect">
              <a:avLst/>
            </a:prstGeom>
          </p:spPr>
          <p:txBody>
            <a:bodyPr lIns="0" tIns="0" rIns="0" bIns="0" rtlCol="0" anchor="t">
              <a:spAutoFit/>
            </a:bodyPr>
            <a:lstStyle/>
            <a:p>
              <a:pPr marL="0" lvl="0" indent="0" algn="l">
                <a:lnSpc>
                  <a:spcPts val="2656"/>
                </a:lnSpc>
              </a:pPr>
              <a:r>
                <a:rPr lang="en-US" sz="2043" b="1">
                  <a:solidFill>
                    <a:srgbClr val="000000"/>
                  </a:solidFill>
                  <a:latin typeface="Helios Extended Bold"/>
                  <a:ea typeface="Helios Extended Bold"/>
                  <a:cs typeface="Helios Extended Bold"/>
                  <a:sym typeface="Helios Extended Bold"/>
                </a:rPr>
                <a:t>Model Compilation Process</a:t>
              </a:r>
            </a:p>
          </p:txBody>
        </p:sp>
        <p:sp>
          <p:nvSpPr>
            <p:cNvPr id="9" name="TextBox 9"/>
            <p:cNvSpPr txBox="1"/>
            <p:nvPr/>
          </p:nvSpPr>
          <p:spPr>
            <a:xfrm>
              <a:off x="0" y="1470352"/>
              <a:ext cx="4019287" cy="4429452"/>
            </a:xfrm>
            <a:prstGeom prst="rect">
              <a:avLst/>
            </a:prstGeom>
          </p:spPr>
          <p:txBody>
            <a:bodyPr lIns="0" tIns="0" rIns="0" bIns="0" rtlCol="0" anchor="t">
              <a:spAutoFit/>
            </a:bodyPr>
            <a:lstStyle/>
            <a:p>
              <a:pPr marL="0" lvl="0" indent="0" algn="l">
                <a:lnSpc>
                  <a:spcPts val="2656"/>
                </a:lnSpc>
                <a:spcBef>
                  <a:spcPct val="0"/>
                </a:spcBef>
              </a:pPr>
              <a:r>
                <a:rPr lang="en-US" sz="2043" u="none" strike="noStrike">
                  <a:solidFill>
                    <a:srgbClr val="000000"/>
                  </a:solidFill>
                  <a:latin typeface="Be Vietnam"/>
                  <a:ea typeface="Be Vietnam"/>
                  <a:cs typeface="Be Vietnam"/>
                  <a:sym typeface="Be Vietnam"/>
                </a:rPr>
                <a:t>The model compilation involves setting the optimizer, loss function, and metrics to evaluate during training. Choosing the right </a:t>
              </a:r>
              <a:r>
                <a:rPr lang="en-US" sz="2043" b="1" u="none" strike="noStrike">
                  <a:solidFill>
                    <a:srgbClr val="000000"/>
                  </a:solidFill>
                  <a:latin typeface="Be Vietnam Ultra-Bold"/>
                  <a:ea typeface="Be Vietnam Ultra-Bold"/>
                  <a:cs typeface="Be Vietnam Ultra-Bold"/>
                  <a:sym typeface="Be Vietnam Ultra-Bold"/>
                </a:rPr>
                <a:t>optimizer is crucial</a:t>
              </a:r>
              <a:r>
                <a:rPr lang="en-US" sz="2043" u="none" strike="noStrike">
                  <a:solidFill>
                    <a:srgbClr val="000000"/>
                  </a:solidFill>
                  <a:latin typeface="Be Vietnam"/>
                  <a:ea typeface="Be Vietnam"/>
                  <a:cs typeface="Be Vietnam"/>
                  <a:sym typeface="Be Vietnam"/>
                </a:rPr>
                <a:t> for efficient convergence towards a well-performing model.</a:t>
              </a:r>
            </a:p>
          </p:txBody>
        </p:sp>
      </p:grpSp>
      <p:grpSp>
        <p:nvGrpSpPr>
          <p:cNvPr id="10" name="Group 10"/>
          <p:cNvGrpSpPr/>
          <p:nvPr/>
        </p:nvGrpSpPr>
        <p:grpSpPr>
          <a:xfrm>
            <a:off x="8413423" y="4133969"/>
            <a:ext cx="3034440" cy="4424853"/>
            <a:chOff x="0" y="0"/>
            <a:chExt cx="4045921" cy="5899804"/>
          </a:xfrm>
        </p:grpSpPr>
        <p:sp>
          <p:nvSpPr>
            <p:cNvPr id="11" name="TextBox 11"/>
            <p:cNvSpPr txBox="1"/>
            <p:nvPr/>
          </p:nvSpPr>
          <p:spPr>
            <a:xfrm>
              <a:off x="0" y="-47625"/>
              <a:ext cx="4045921" cy="902027"/>
            </a:xfrm>
            <a:prstGeom prst="rect">
              <a:avLst/>
            </a:prstGeom>
          </p:spPr>
          <p:txBody>
            <a:bodyPr lIns="0" tIns="0" rIns="0" bIns="0" rtlCol="0" anchor="t">
              <a:spAutoFit/>
            </a:bodyPr>
            <a:lstStyle/>
            <a:p>
              <a:pPr marL="0" lvl="0" indent="0" algn="l">
                <a:lnSpc>
                  <a:spcPts val="2656"/>
                </a:lnSpc>
              </a:pPr>
              <a:r>
                <a:rPr lang="en-US" sz="2043" b="1">
                  <a:solidFill>
                    <a:srgbClr val="000000"/>
                  </a:solidFill>
                  <a:latin typeface="Helios Extended Bold"/>
                  <a:ea typeface="Helios Extended Bold"/>
                  <a:cs typeface="Helios Extended Bold"/>
                  <a:sym typeface="Helios Extended Bold"/>
                </a:rPr>
                <a:t>Training Configuration</a:t>
              </a:r>
            </a:p>
          </p:txBody>
        </p:sp>
        <p:sp>
          <p:nvSpPr>
            <p:cNvPr id="12" name="TextBox 12"/>
            <p:cNvSpPr txBox="1"/>
            <p:nvPr/>
          </p:nvSpPr>
          <p:spPr>
            <a:xfrm>
              <a:off x="0" y="1470352"/>
              <a:ext cx="4045921" cy="4429452"/>
            </a:xfrm>
            <a:prstGeom prst="rect">
              <a:avLst/>
            </a:prstGeom>
          </p:spPr>
          <p:txBody>
            <a:bodyPr lIns="0" tIns="0" rIns="0" bIns="0" rtlCol="0" anchor="t">
              <a:spAutoFit/>
            </a:bodyPr>
            <a:lstStyle/>
            <a:p>
              <a:pPr marL="0" lvl="0" indent="0" algn="l">
                <a:lnSpc>
                  <a:spcPts val="2656"/>
                </a:lnSpc>
                <a:spcBef>
                  <a:spcPct val="0"/>
                </a:spcBef>
              </a:pPr>
              <a:r>
                <a:rPr lang="en-US" sz="2043" u="none" strike="noStrike">
                  <a:solidFill>
                    <a:srgbClr val="000000"/>
                  </a:solidFill>
                  <a:latin typeface="Be Vietnam"/>
                  <a:ea typeface="Be Vietnam"/>
                  <a:cs typeface="Be Vietnam"/>
                  <a:sym typeface="Be Vietnam"/>
                </a:rPr>
                <a:t>The training configuration covers batch size, epochs, and learning rates. These parameters significantly </a:t>
              </a:r>
              <a:r>
                <a:rPr lang="en-US" sz="2043" b="1" u="none" strike="noStrike">
                  <a:solidFill>
                    <a:srgbClr val="000000"/>
                  </a:solidFill>
                  <a:latin typeface="Be Vietnam Ultra-Bold"/>
                  <a:ea typeface="Be Vietnam Ultra-Bold"/>
                  <a:cs typeface="Be Vietnam Ultra-Bold"/>
                  <a:sym typeface="Be Vietnam Ultra-Bold"/>
                </a:rPr>
                <a:t>impact the training efficiency</a:t>
              </a:r>
              <a:r>
                <a:rPr lang="en-US" sz="2043" u="none" strike="noStrike">
                  <a:solidFill>
                    <a:srgbClr val="000000"/>
                  </a:solidFill>
                  <a:latin typeface="Be Vietnam"/>
                  <a:ea typeface="Be Vietnam"/>
                  <a:cs typeface="Be Vietnam"/>
                  <a:sym typeface="Be Vietnam"/>
                </a:rPr>
                <a:t>, affecting both the speed and quality of the model's learning process.</a:t>
              </a:r>
            </a:p>
          </p:txBody>
        </p:sp>
      </p:grpSp>
      <p:grpSp>
        <p:nvGrpSpPr>
          <p:cNvPr id="13" name="Group 13"/>
          <p:cNvGrpSpPr/>
          <p:nvPr/>
        </p:nvGrpSpPr>
        <p:grpSpPr>
          <a:xfrm>
            <a:off x="13213466" y="913083"/>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138953" r="-138953"/>
              </a:stretch>
            </a:blipFill>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AF672"/>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1873250"/>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Model Evaluation Metrics</a:t>
            </a:r>
          </a:p>
        </p:txBody>
      </p:sp>
      <p:grpSp>
        <p:nvGrpSpPr>
          <p:cNvPr id="4" name="Group 4"/>
          <p:cNvGrpSpPr/>
          <p:nvPr/>
        </p:nvGrpSpPr>
        <p:grpSpPr>
          <a:xfrm>
            <a:off x="4721062" y="4133969"/>
            <a:ext cx="2994491" cy="4391416"/>
            <a:chOff x="0" y="0"/>
            <a:chExt cx="3992654" cy="5855221"/>
          </a:xfrm>
        </p:grpSpPr>
        <p:sp>
          <p:nvSpPr>
            <p:cNvPr id="5" name="TextBox 5"/>
            <p:cNvSpPr txBox="1"/>
            <p:nvPr/>
          </p:nvSpPr>
          <p:spPr>
            <a:xfrm>
              <a:off x="0" y="-38100"/>
              <a:ext cx="3992654" cy="8194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Confusion Matrix Insights</a:t>
              </a:r>
            </a:p>
          </p:txBody>
        </p:sp>
        <p:sp>
          <p:nvSpPr>
            <p:cNvPr id="6" name="TextBox 6"/>
            <p:cNvSpPr txBox="1"/>
            <p:nvPr/>
          </p:nvSpPr>
          <p:spPr>
            <a:xfrm>
              <a:off x="0" y="1397260"/>
              <a:ext cx="3992654" cy="4457960"/>
            </a:xfrm>
            <a:prstGeom prst="rect">
              <a:avLst/>
            </a:prstGeom>
          </p:spPr>
          <p:txBody>
            <a:bodyPr lIns="0" tIns="0" rIns="0" bIns="0" rtlCol="0" anchor="t">
              <a:spAutoFit/>
            </a:bodyPr>
            <a:lstStyle/>
            <a:p>
              <a:pPr marL="0" lvl="0" indent="0" algn="l">
                <a:lnSpc>
                  <a:spcPts val="2417"/>
                </a:lnSpc>
                <a:spcBef>
                  <a:spcPct val="0"/>
                </a:spcBef>
              </a:pPr>
              <a:r>
                <a:rPr lang="en-US" sz="1859" u="none" strike="noStrike">
                  <a:solidFill>
                    <a:srgbClr val="000000"/>
                  </a:solidFill>
                  <a:latin typeface="Be Vietnam"/>
                  <a:ea typeface="Be Vietnam"/>
                  <a:cs typeface="Be Vietnam"/>
                  <a:sym typeface="Be Vietnam"/>
                </a:rPr>
                <a:t>The confusion matrix provides a </a:t>
              </a:r>
              <a:r>
                <a:rPr lang="en-US" sz="1859" b="1" u="none" strike="noStrike">
                  <a:solidFill>
                    <a:srgbClr val="000000"/>
                  </a:solidFill>
                  <a:latin typeface="Be Vietnam Ultra-Bold"/>
                  <a:ea typeface="Be Vietnam Ultra-Bold"/>
                  <a:cs typeface="Be Vietnam Ultra-Bold"/>
                  <a:sym typeface="Be Vietnam Ultra-Bold"/>
                </a:rPr>
                <a:t>visual representation</a:t>
              </a:r>
              <a:r>
                <a:rPr lang="en-US" sz="1859" u="none" strike="noStrike">
                  <a:solidFill>
                    <a:srgbClr val="000000"/>
                  </a:solidFill>
                  <a:latin typeface="Be Vietnam"/>
                  <a:ea typeface="Be Vietnam"/>
                  <a:cs typeface="Be Vietnam"/>
                  <a:sym typeface="Be Vietnam"/>
                </a:rPr>
                <a:t> of our model's performance. It illustrates true positives, false positives, true negatives, and false negatives, essential for understanding classification accuracy and error types.</a:t>
              </a:r>
            </a:p>
          </p:txBody>
        </p:sp>
      </p:grpSp>
      <p:grpSp>
        <p:nvGrpSpPr>
          <p:cNvPr id="7" name="Group 7"/>
          <p:cNvGrpSpPr/>
          <p:nvPr/>
        </p:nvGrpSpPr>
        <p:grpSpPr>
          <a:xfrm>
            <a:off x="1028700" y="4133969"/>
            <a:ext cx="3014466" cy="3781816"/>
            <a:chOff x="0" y="0"/>
            <a:chExt cx="4019287" cy="5042421"/>
          </a:xfrm>
        </p:grpSpPr>
        <p:sp>
          <p:nvSpPr>
            <p:cNvPr id="8" name="TextBox 8"/>
            <p:cNvSpPr txBox="1"/>
            <p:nvPr/>
          </p:nvSpPr>
          <p:spPr>
            <a:xfrm>
              <a:off x="0" y="-38100"/>
              <a:ext cx="4019287" cy="8194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Key Performance Indicators</a:t>
              </a:r>
            </a:p>
          </p:txBody>
        </p:sp>
        <p:sp>
          <p:nvSpPr>
            <p:cNvPr id="9" name="TextBox 9"/>
            <p:cNvSpPr txBox="1"/>
            <p:nvPr/>
          </p:nvSpPr>
          <p:spPr>
            <a:xfrm>
              <a:off x="0" y="1397260"/>
              <a:ext cx="4019287" cy="3645160"/>
            </a:xfrm>
            <a:prstGeom prst="rect">
              <a:avLst/>
            </a:prstGeom>
          </p:spPr>
          <p:txBody>
            <a:bodyPr lIns="0" tIns="0" rIns="0" bIns="0" rtlCol="0" anchor="t">
              <a:spAutoFit/>
            </a:bodyPr>
            <a:lstStyle/>
            <a:p>
              <a:pPr marL="0" lvl="0" indent="0" algn="l">
                <a:lnSpc>
                  <a:spcPts val="2417"/>
                </a:lnSpc>
                <a:spcBef>
                  <a:spcPct val="0"/>
                </a:spcBef>
              </a:pPr>
              <a:r>
                <a:rPr lang="en-US" sz="1859" u="none" strike="noStrike">
                  <a:solidFill>
                    <a:srgbClr val="000000"/>
                  </a:solidFill>
                  <a:latin typeface="Be Vietnam"/>
                  <a:ea typeface="Be Vietnam"/>
                  <a:cs typeface="Be Vietnam"/>
                  <a:sym typeface="Be Vietnam"/>
                </a:rPr>
                <a:t>Understanding the </a:t>
              </a:r>
              <a:r>
                <a:rPr lang="en-US" sz="1859" b="1" u="none" strike="noStrike">
                  <a:solidFill>
                    <a:srgbClr val="000000"/>
                  </a:solidFill>
                  <a:latin typeface="Be Vietnam Ultra-Bold"/>
                  <a:ea typeface="Be Vietnam Ultra-Bold"/>
                  <a:cs typeface="Be Vietnam Ultra-Bold"/>
                  <a:sym typeface="Be Vietnam Ultra-Bold"/>
                </a:rPr>
                <a:t>key performance indicators</a:t>
              </a:r>
              <a:r>
                <a:rPr lang="en-US" sz="1859" u="none" strike="noStrike">
                  <a:solidFill>
                    <a:srgbClr val="000000"/>
                  </a:solidFill>
                  <a:latin typeface="Be Vietnam"/>
                  <a:ea typeface="Be Vietnam"/>
                  <a:cs typeface="Be Vietnam"/>
                  <a:sym typeface="Be Vietnam"/>
                </a:rPr>
                <a:t> is crucial for assessing our model's effectiveness. Metrics like accuracy, precision, and recall all play vital roles in ensuring reliable pneumonia detection.</a:t>
              </a:r>
            </a:p>
          </p:txBody>
        </p:sp>
      </p:grpSp>
      <p:grpSp>
        <p:nvGrpSpPr>
          <p:cNvPr id="10" name="Group 10"/>
          <p:cNvGrpSpPr/>
          <p:nvPr/>
        </p:nvGrpSpPr>
        <p:grpSpPr>
          <a:xfrm>
            <a:off x="8413423" y="4133969"/>
            <a:ext cx="3034440" cy="3781816"/>
            <a:chOff x="0" y="0"/>
            <a:chExt cx="4045921" cy="5042421"/>
          </a:xfrm>
        </p:grpSpPr>
        <p:sp>
          <p:nvSpPr>
            <p:cNvPr id="11" name="TextBox 11"/>
            <p:cNvSpPr txBox="1"/>
            <p:nvPr/>
          </p:nvSpPr>
          <p:spPr>
            <a:xfrm>
              <a:off x="0" y="-38100"/>
              <a:ext cx="4045921" cy="4130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ROC Curve Analysis</a:t>
              </a:r>
            </a:p>
          </p:txBody>
        </p:sp>
        <p:sp>
          <p:nvSpPr>
            <p:cNvPr id="12" name="TextBox 12"/>
            <p:cNvSpPr txBox="1"/>
            <p:nvPr/>
          </p:nvSpPr>
          <p:spPr>
            <a:xfrm>
              <a:off x="0" y="990860"/>
              <a:ext cx="4045921" cy="4051560"/>
            </a:xfrm>
            <a:prstGeom prst="rect">
              <a:avLst/>
            </a:prstGeom>
          </p:spPr>
          <p:txBody>
            <a:bodyPr lIns="0" tIns="0" rIns="0" bIns="0" rtlCol="0" anchor="t">
              <a:spAutoFit/>
            </a:bodyPr>
            <a:lstStyle/>
            <a:p>
              <a:pPr marL="0" lvl="0" indent="0" algn="l">
                <a:lnSpc>
                  <a:spcPts val="2417"/>
                </a:lnSpc>
                <a:spcBef>
                  <a:spcPct val="0"/>
                </a:spcBef>
              </a:pPr>
              <a:r>
                <a:rPr lang="en-US" sz="1859" u="none" strike="noStrike">
                  <a:solidFill>
                    <a:srgbClr val="000000"/>
                  </a:solidFill>
                  <a:latin typeface="Be Vietnam"/>
                  <a:ea typeface="Be Vietnam"/>
                  <a:cs typeface="Be Vietnam"/>
                  <a:sym typeface="Be Vietnam"/>
                </a:rPr>
                <a:t>Analyzing the </a:t>
              </a:r>
              <a:r>
                <a:rPr lang="en-US" sz="1859" b="1" u="none" strike="noStrike">
                  <a:solidFill>
                    <a:srgbClr val="000000"/>
                  </a:solidFill>
                  <a:latin typeface="Be Vietnam Ultra-Bold"/>
                  <a:ea typeface="Be Vietnam Ultra-Bold"/>
                  <a:cs typeface="Be Vietnam Ultra-Bold"/>
                  <a:sym typeface="Be Vietnam Ultra-Bold"/>
                </a:rPr>
                <a:t>ROC curve</a:t>
              </a:r>
              <a:r>
                <a:rPr lang="en-US" sz="1859" u="none" strike="noStrike">
                  <a:solidFill>
                    <a:srgbClr val="000000"/>
                  </a:solidFill>
                  <a:latin typeface="Be Vietnam"/>
                  <a:ea typeface="Be Vietnam"/>
                  <a:cs typeface="Be Vietnam"/>
                  <a:sym typeface="Be Vietnam"/>
                </a:rPr>
                <a:t> allows us to evaluate the trade-off between sensitivity and specificity. The area under the curve (AUC) quantifies the model's ability to distinguish between classes, indicating overall performance.</a:t>
              </a:r>
            </a:p>
          </p:txBody>
        </p:sp>
      </p:grpSp>
      <p:grpSp>
        <p:nvGrpSpPr>
          <p:cNvPr id="13" name="Group 13"/>
          <p:cNvGrpSpPr/>
          <p:nvPr/>
        </p:nvGrpSpPr>
        <p:grpSpPr>
          <a:xfrm>
            <a:off x="13213466" y="913083"/>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123276" r="-123276"/>
              </a:stretch>
            </a:blipFill>
          </p:spPr>
          <p:txBody>
            <a:bodyPr/>
            <a:lstStyle/>
            <a:p>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1873250"/>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Model Evaluation Metrics</a:t>
            </a:r>
          </a:p>
        </p:txBody>
      </p:sp>
      <p:grpSp>
        <p:nvGrpSpPr>
          <p:cNvPr id="4" name="Group 4"/>
          <p:cNvGrpSpPr/>
          <p:nvPr/>
        </p:nvGrpSpPr>
        <p:grpSpPr>
          <a:xfrm>
            <a:off x="4721062" y="4133969"/>
            <a:ext cx="2994491" cy="3470881"/>
            <a:chOff x="0" y="0"/>
            <a:chExt cx="3992654" cy="4627842"/>
          </a:xfrm>
        </p:grpSpPr>
        <p:sp>
          <p:nvSpPr>
            <p:cNvPr id="5" name="TextBox 5"/>
            <p:cNvSpPr txBox="1"/>
            <p:nvPr/>
          </p:nvSpPr>
          <p:spPr>
            <a:xfrm>
              <a:off x="0" y="-38100"/>
              <a:ext cx="3992654" cy="745471"/>
            </a:xfrm>
            <a:prstGeom prst="rect">
              <a:avLst/>
            </a:prstGeom>
          </p:spPr>
          <p:txBody>
            <a:bodyPr lIns="0" tIns="0" rIns="0" bIns="0" rtlCol="0" anchor="t">
              <a:spAutoFit/>
            </a:bodyPr>
            <a:lstStyle/>
            <a:p>
              <a:pPr marL="0" lvl="0" indent="0" algn="l">
                <a:lnSpc>
                  <a:spcPts val="2243"/>
                </a:lnSpc>
              </a:pPr>
              <a:r>
                <a:rPr lang="en-US" sz="1726">
                  <a:solidFill>
                    <a:srgbClr val="000000"/>
                  </a:solidFill>
                  <a:latin typeface="Helios Extended"/>
                  <a:ea typeface="Helios Extended"/>
                  <a:cs typeface="Helios Extended"/>
                  <a:sym typeface="Helios Extended"/>
                </a:rPr>
                <a:t>Confusion Matrix Analysis</a:t>
              </a:r>
            </a:p>
          </p:txBody>
        </p:sp>
        <p:sp>
          <p:nvSpPr>
            <p:cNvPr id="6" name="TextBox 6"/>
            <p:cNvSpPr txBox="1"/>
            <p:nvPr/>
          </p:nvSpPr>
          <p:spPr>
            <a:xfrm>
              <a:off x="0" y="1323321"/>
              <a:ext cx="3992654" cy="3304521"/>
            </a:xfrm>
            <a:prstGeom prst="rect">
              <a:avLst/>
            </a:prstGeom>
          </p:spPr>
          <p:txBody>
            <a:bodyPr lIns="0" tIns="0" rIns="0" bIns="0" rtlCol="0" anchor="t">
              <a:spAutoFit/>
            </a:bodyPr>
            <a:lstStyle/>
            <a:p>
              <a:pPr marL="0" lvl="0" indent="0" algn="l">
                <a:lnSpc>
                  <a:spcPts val="2243"/>
                </a:lnSpc>
                <a:spcBef>
                  <a:spcPct val="0"/>
                </a:spcBef>
              </a:pPr>
              <a:r>
                <a:rPr lang="en-US" sz="1726" u="none" strike="noStrike">
                  <a:solidFill>
                    <a:srgbClr val="000000"/>
                  </a:solidFill>
                  <a:latin typeface="Be Vietnam"/>
                  <a:ea typeface="Be Vietnam"/>
                  <a:cs typeface="Be Vietnam"/>
                  <a:sym typeface="Be Vietnam"/>
                </a:rPr>
                <a:t>A confusion matrix visually represents the performance of the model by displaying true versus predicted classifications. It helps identify areas where the model excels and where it may struggle, guiding further improvements.</a:t>
              </a:r>
            </a:p>
          </p:txBody>
        </p:sp>
      </p:grpSp>
      <p:grpSp>
        <p:nvGrpSpPr>
          <p:cNvPr id="7" name="Group 7"/>
          <p:cNvGrpSpPr/>
          <p:nvPr/>
        </p:nvGrpSpPr>
        <p:grpSpPr>
          <a:xfrm>
            <a:off x="1028700" y="4133969"/>
            <a:ext cx="3014466" cy="3747106"/>
            <a:chOff x="0" y="0"/>
            <a:chExt cx="4019287" cy="4996142"/>
          </a:xfrm>
        </p:grpSpPr>
        <p:sp>
          <p:nvSpPr>
            <p:cNvPr id="8" name="TextBox 8"/>
            <p:cNvSpPr txBox="1"/>
            <p:nvPr/>
          </p:nvSpPr>
          <p:spPr>
            <a:xfrm>
              <a:off x="0" y="-38100"/>
              <a:ext cx="4019287" cy="745471"/>
            </a:xfrm>
            <a:prstGeom prst="rect">
              <a:avLst/>
            </a:prstGeom>
          </p:spPr>
          <p:txBody>
            <a:bodyPr lIns="0" tIns="0" rIns="0" bIns="0" rtlCol="0" anchor="t">
              <a:spAutoFit/>
            </a:bodyPr>
            <a:lstStyle/>
            <a:p>
              <a:pPr marL="0" lvl="0" indent="0" algn="l">
                <a:lnSpc>
                  <a:spcPts val="2243"/>
                </a:lnSpc>
              </a:pPr>
              <a:r>
                <a:rPr lang="en-US" sz="1726">
                  <a:solidFill>
                    <a:srgbClr val="000000"/>
                  </a:solidFill>
                  <a:latin typeface="Helios Extended"/>
                  <a:ea typeface="Helios Extended"/>
                  <a:cs typeface="Helios Extended"/>
                  <a:sym typeface="Helios Extended"/>
                </a:rPr>
                <a:t>Classification Report Overview</a:t>
              </a:r>
            </a:p>
          </p:txBody>
        </p:sp>
        <p:sp>
          <p:nvSpPr>
            <p:cNvPr id="9" name="TextBox 9"/>
            <p:cNvSpPr txBox="1"/>
            <p:nvPr/>
          </p:nvSpPr>
          <p:spPr>
            <a:xfrm>
              <a:off x="0" y="1323321"/>
              <a:ext cx="4019287" cy="3672821"/>
            </a:xfrm>
            <a:prstGeom prst="rect">
              <a:avLst/>
            </a:prstGeom>
          </p:spPr>
          <p:txBody>
            <a:bodyPr lIns="0" tIns="0" rIns="0" bIns="0" rtlCol="0" anchor="t">
              <a:spAutoFit/>
            </a:bodyPr>
            <a:lstStyle/>
            <a:p>
              <a:pPr marL="0" lvl="0" indent="0" algn="l">
                <a:lnSpc>
                  <a:spcPts val="2243"/>
                </a:lnSpc>
                <a:spcBef>
                  <a:spcPct val="0"/>
                </a:spcBef>
              </a:pPr>
              <a:r>
                <a:rPr lang="en-US" sz="1726" u="none" strike="noStrike">
                  <a:solidFill>
                    <a:srgbClr val="000000"/>
                  </a:solidFill>
                  <a:latin typeface="Be Vietnam"/>
                  <a:ea typeface="Be Vietnam"/>
                  <a:cs typeface="Be Vietnam"/>
                  <a:sym typeface="Be Vietnam"/>
                </a:rPr>
                <a:t>The classification report provides a comprehensive summary of the model's performance, detailing precision, recall, F1-score, and support for each class. This information is crucial for understanding the model's ability to identify pneumonia accurately.</a:t>
              </a:r>
            </a:p>
          </p:txBody>
        </p:sp>
      </p:grpSp>
      <p:grpSp>
        <p:nvGrpSpPr>
          <p:cNvPr id="10" name="Group 10"/>
          <p:cNvGrpSpPr/>
          <p:nvPr/>
        </p:nvGrpSpPr>
        <p:grpSpPr>
          <a:xfrm>
            <a:off x="8413423" y="4133969"/>
            <a:ext cx="3034440" cy="3470881"/>
            <a:chOff x="0" y="0"/>
            <a:chExt cx="4045921" cy="4627842"/>
          </a:xfrm>
        </p:grpSpPr>
        <p:sp>
          <p:nvSpPr>
            <p:cNvPr id="11" name="TextBox 11"/>
            <p:cNvSpPr txBox="1"/>
            <p:nvPr/>
          </p:nvSpPr>
          <p:spPr>
            <a:xfrm>
              <a:off x="0" y="-38100"/>
              <a:ext cx="4045921" cy="377171"/>
            </a:xfrm>
            <a:prstGeom prst="rect">
              <a:avLst/>
            </a:prstGeom>
          </p:spPr>
          <p:txBody>
            <a:bodyPr lIns="0" tIns="0" rIns="0" bIns="0" rtlCol="0" anchor="t">
              <a:spAutoFit/>
            </a:bodyPr>
            <a:lstStyle/>
            <a:p>
              <a:pPr marL="0" lvl="0" indent="0" algn="l">
                <a:lnSpc>
                  <a:spcPts val="2243"/>
                </a:lnSpc>
              </a:pPr>
              <a:r>
                <a:rPr lang="en-US" sz="1726">
                  <a:solidFill>
                    <a:srgbClr val="000000"/>
                  </a:solidFill>
                  <a:latin typeface="Helios Extended"/>
                  <a:ea typeface="Helios Extended"/>
                  <a:cs typeface="Helios Extended"/>
                  <a:sym typeface="Helios Extended"/>
                </a:rPr>
                <a:t>Performance Insights</a:t>
              </a:r>
            </a:p>
          </p:txBody>
        </p:sp>
        <p:sp>
          <p:nvSpPr>
            <p:cNvPr id="12" name="TextBox 12"/>
            <p:cNvSpPr txBox="1"/>
            <p:nvPr/>
          </p:nvSpPr>
          <p:spPr>
            <a:xfrm>
              <a:off x="0" y="955021"/>
              <a:ext cx="4045921" cy="3672821"/>
            </a:xfrm>
            <a:prstGeom prst="rect">
              <a:avLst/>
            </a:prstGeom>
          </p:spPr>
          <p:txBody>
            <a:bodyPr lIns="0" tIns="0" rIns="0" bIns="0" rtlCol="0" anchor="t">
              <a:spAutoFit/>
            </a:bodyPr>
            <a:lstStyle/>
            <a:p>
              <a:pPr marL="0" lvl="0" indent="0" algn="l">
                <a:lnSpc>
                  <a:spcPts val="2243"/>
                </a:lnSpc>
                <a:spcBef>
                  <a:spcPct val="0"/>
                </a:spcBef>
              </a:pPr>
              <a:r>
                <a:rPr lang="en-US" sz="1726" u="none" strike="noStrike">
                  <a:solidFill>
                    <a:srgbClr val="000000"/>
                  </a:solidFill>
                  <a:latin typeface="Be Vietnam"/>
                  <a:ea typeface="Be Vietnam"/>
                  <a:cs typeface="Be Vietnam"/>
                  <a:sym typeface="Be Vietnam"/>
                </a:rPr>
                <a:t>Analyzing these metrics allows us to gauge the model's effectiveness in real-world scenarios, ensuring that </a:t>
              </a:r>
              <a:r>
                <a:rPr lang="en-US" sz="1726" b="1" u="none" strike="noStrike">
                  <a:solidFill>
                    <a:srgbClr val="000000"/>
                  </a:solidFill>
                  <a:latin typeface="Be Vietnam Ultra-Bold"/>
                  <a:ea typeface="Be Vietnam Ultra-Bold"/>
                  <a:cs typeface="Be Vietnam Ultra-Bold"/>
                  <a:sym typeface="Be Vietnam Ultra-Bold"/>
                </a:rPr>
                <a:t>patients receive timely diagnoses</a:t>
              </a:r>
              <a:r>
                <a:rPr lang="en-US" sz="1726" u="none" strike="noStrike">
                  <a:solidFill>
                    <a:srgbClr val="000000"/>
                  </a:solidFill>
                  <a:latin typeface="Be Vietnam"/>
                  <a:ea typeface="Be Vietnam"/>
                  <a:cs typeface="Be Vietnam"/>
                  <a:sym typeface="Be Vietnam"/>
                </a:rPr>
                <a:t>. Continuous evaluation is essential for maintaining high accuracy and reliability in pneumonia detection.</a:t>
              </a:r>
            </a:p>
          </p:txBody>
        </p:sp>
      </p:grpSp>
      <p:grpSp>
        <p:nvGrpSpPr>
          <p:cNvPr id="13" name="Group 13"/>
          <p:cNvGrpSpPr/>
          <p:nvPr/>
        </p:nvGrpSpPr>
        <p:grpSpPr>
          <a:xfrm>
            <a:off x="13213466" y="913083"/>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98754" r="-98754"/>
              </a:stretch>
            </a:blipFill>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AF672"/>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968375"/>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Model Evaluation</a:t>
            </a:r>
          </a:p>
        </p:txBody>
      </p:sp>
      <p:grpSp>
        <p:nvGrpSpPr>
          <p:cNvPr id="4" name="Group 4"/>
          <p:cNvGrpSpPr/>
          <p:nvPr/>
        </p:nvGrpSpPr>
        <p:grpSpPr>
          <a:xfrm>
            <a:off x="4721062" y="4133969"/>
            <a:ext cx="2994491" cy="3781816"/>
            <a:chOff x="0" y="0"/>
            <a:chExt cx="3992654" cy="5042421"/>
          </a:xfrm>
        </p:grpSpPr>
        <p:sp>
          <p:nvSpPr>
            <p:cNvPr id="5" name="TextBox 5"/>
            <p:cNvSpPr txBox="1"/>
            <p:nvPr/>
          </p:nvSpPr>
          <p:spPr>
            <a:xfrm>
              <a:off x="0" y="-38100"/>
              <a:ext cx="3992654" cy="4130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Interpreting AUC Value</a:t>
              </a:r>
            </a:p>
          </p:txBody>
        </p:sp>
        <p:sp>
          <p:nvSpPr>
            <p:cNvPr id="6" name="TextBox 6"/>
            <p:cNvSpPr txBox="1"/>
            <p:nvPr/>
          </p:nvSpPr>
          <p:spPr>
            <a:xfrm>
              <a:off x="0" y="990860"/>
              <a:ext cx="3992654" cy="4051560"/>
            </a:xfrm>
            <a:prstGeom prst="rect">
              <a:avLst/>
            </a:prstGeom>
          </p:spPr>
          <p:txBody>
            <a:bodyPr lIns="0" tIns="0" rIns="0" bIns="0" rtlCol="0" anchor="t">
              <a:spAutoFit/>
            </a:bodyPr>
            <a:lstStyle/>
            <a:p>
              <a:pPr marL="0" lvl="0" indent="0" algn="l">
                <a:lnSpc>
                  <a:spcPts val="2417"/>
                </a:lnSpc>
                <a:spcBef>
                  <a:spcPct val="0"/>
                </a:spcBef>
              </a:pPr>
              <a:r>
                <a:rPr lang="en-US" sz="1859" u="none" strike="noStrike">
                  <a:solidFill>
                    <a:srgbClr val="000000"/>
                  </a:solidFill>
                  <a:latin typeface="Be Vietnam"/>
                  <a:ea typeface="Be Vietnam"/>
                  <a:cs typeface="Be Vietnam"/>
                  <a:sym typeface="Be Vietnam"/>
                </a:rPr>
                <a:t>The AUC (Area Under the Curve) quantifies model performance. An AUC value of </a:t>
              </a:r>
              <a:r>
                <a:rPr lang="en-US" sz="1859" b="1" u="none" strike="noStrike">
                  <a:solidFill>
                    <a:srgbClr val="000000"/>
                  </a:solidFill>
                  <a:latin typeface="Be Vietnam Ultra-Bold"/>
                  <a:ea typeface="Be Vietnam Ultra-Bold"/>
                  <a:cs typeface="Be Vietnam Ultra-Bold"/>
                  <a:sym typeface="Be Vietnam Ultra-Bold"/>
                </a:rPr>
                <a:t>1.0 represents perfect accuracy</a:t>
              </a:r>
              <a:r>
                <a:rPr lang="en-US" sz="1859" u="none" strike="noStrike">
                  <a:solidFill>
                    <a:srgbClr val="000000"/>
                  </a:solidFill>
                  <a:latin typeface="Be Vietnam"/>
                  <a:ea typeface="Be Vietnam"/>
                  <a:cs typeface="Be Vietnam"/>
                  <a:sym typeface="Be Vietnam"/>
                </a:rPr>
                <a:t>, while a value of 0.5 indicates no discriminative ability. Our model's AUC reflects its effectiveness in pneumonia detection.</a:t>
              </a:r>
            </a:p>
          </p:txBody>
        </p:sp>
      </p:grpSp>
      <p:grpSp>
        <p:nvGrpSpPr>
          <p:cNvPr id="7" name="Group 7"/>
          <p:cNvGrpSpPr/>
          <p:nvPr/>
        </p:nvGrpSpPr>
        <p:grpSpPr>
          <a:xfrm>
            <a:off x="1028700" y="4133969"/>
            <a:ext cx="3014466" cy="4086616"/>
            <a:chOff x="0" y="0"/>
            <a:chExt cx="4019287" cy="5448821"/>
          </a:xfrm>
        </p:grpSpPr>
        <p:sp>
          <p:nvSpPr>
            <p:cNvPr id="8" name="TextBox 8"/>
            <p:cNvSpPr txBox="1"/>
            <p:nvPr/>
          </p:nvSpPr>
          <p:spPr>
            <a:xfrm>
              <a:off x="0" y="-38100"/>
              <a:ext cx="4019287" cy="8194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Understanding ROC Curve</a:t>
              </a:r>
            </a:p>
          </p:txBody>
        </p:sp>
        <p:sp>
          <p:nvSpPr>
            <p:cNvPr id="9" name="TextBox 9"/>
            <p:cNvSpPr txBox="1"/>
            <p:nvPr/>
          </p:nvSpPr>
          <p:spPr>
            <a:xfrm>
              <a:off x="0" y="1397260"/>
              <a:ext cx="4019287" cy="4051560"/>
            </a:xfrm>
            <a:prstGeom prst="rect">
              <a:avLst/>
            </a:prstGeom>
          </p:spPr>
          <p:txBody>
            <a:bodyPr lIns="0" tIns="0" rIns="0" bIns="0" rtlCol="0" anchor="t">
              <a:spAutoFit/>
            </a:bodyPr>
            <a:lstStyle/>
            <a:p>
              <a:pPr marL="0" lvl="0" indent="0" algn="l">
                <a:lnSpc>
                  <a:spcPts val="2417"/>
                </a:lnSpc>
                <a:spcBef>
                  <a:spcPct val="0"/>
                </a:spcBef>
              </a:pPr>
              <a:r>
                <a:rPr lang="en-US" sz="1859" u="none" strike="noStrike">
                  <a:solidFill>
                    <a:srgbClr val="000000"/>
                  </a:solidFill>
                  <a:latin typeface="Be Vietnam"/>
                  <a:ea typeface="Be Vietnam"/>
                  <a:cs typeface="Be Vietnam"/>
                  <a:sym typeface="Be Vietnam"/>
                </a:rPr>
                <a:t>The ROC Curve illustrates the </a:t>
              </a:r>
              <a:r>
                <a:rPr lang="en-US" sz="1859" b="1" u="none" strike="noStrike">
                  <a:solidFill>
                    <a:srgbClr val="000000"/>
                  </a:solidFill>
                  <a:latin typeface="Be Vietnam Ultra-Bold"/>
                  <a:ea typeface="Be Vietnam Ultra-Bold"/>
                  <a:cs typeface="Be Vietnam Ultra-Bold"/>
                  <a:sym typeface="Be Vietnam Ultra-Bold"/>
                </a:rPr>
                <a:t>trade-off</a:t>
              </a:r>
              <a:r>
                <a:rPr lang="en-US" sz="1859" u="none" strike="noStrike">
                  <a:solidFill>
                    <a:srgbClr val="000000"/>
                  </a:solidFill>
                  <a:latin typeface="Be Vietnam"/>
                  <a:ea typeface="Be Vietnam"/>
                  <a:cs typeface="Be Vietnam"/>
                  <a:sym typeface="Be Vietnam"/>
                </a:rPr>
                <a:t> between sensitivity and specificity, highlighting how well our model distinguishes between pneumonia and non-pneumonia images. A curve closer to the top left indicates better model performance.</a:t>
              </a:r>
            </a:p>
          </p:txBody>
        </p:sp>
      </p:grpSp>
      <p:grpSp>
        <p:nvGrpSpPr>
          <p:cNvPr id="10" name="Group 10"/>
          <p:cNvGrpSpPr/>
          <p:nvPr/>
        </p:nvGrpSpPr>
        <p:grpSpPr>
          <a:xfrm>
            <a:off x="8413423" y="4133969"/>
            <a:ext cx="3034440" cy="4391416"/>
            <a:chOff x="0" y="0"/>
            <a:chExt cx="4045921" cy="5855221"/>
          </a:xfrm>
        </p:grpSpPr>
        <p:sp>
          <p:nvSpPr>
            <p:cNvPr id="11" name="TextBox 11"/>
            <p:cNvSpPr txBox="1"/>
            <p:nvPr/>
          </p:nvSpPr>
          <p:spPr>
            <a:xfrm>
              <a:off x="0" y="-38100"/>
              <a:ext cx="4045921" cy="8194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Importance of Evaluation</a:t>
              </a:r>
            </a:p>
          </p:txBody>
        </p:sp>
        <p:sp>
          <p:nvSpPr>
            <p:cNvPr id="12" name="TextBox 12"/>
            <p:cNvSpPr txBox="1"/>
            <p:nvPr/>
          </p:nvSpPr>
          <p:spPr>
            <a:xfrm>
              <a:off x="0" y="1397260"/>
              <a:ext cx="4045921" cy="4457960"/>
            </a:xfrm>
            <a:prstGeom prst="rect">
              <a:avLst/>
            </a:prstGeom>
          </p:spPr>
          <p:txBody>
            <a:bodyPr lIns="0" tIns="0" rIns="0" bIns="0" rtlCol="0" anchor="t">
              <a:spAutoFit/>
            </a:bodyPr>
            <a:lstStyle/>
            <a:p>
              <a:pPr marL="0" lvl="0" indent="0" algn="l">
                <a:lnSpc>
                  <a:spcPts val="2417"/>
                </a:lnSpc>
                <a:spcBef>
                  <a:spcPct val="0"/>
                </a:spcBef>
              </a:pPr>
              <a:r>
                <a:rPr lang="en-US" sz="1859" b="1" u="none" strike="noStrike">
                  <a:solidFill>
                    <a:srgbClr val="000000"/>
                  </a:solidFill>
                  <a:latin typeface="Be Vietnam Ultra-Bold"/>
                  <a:ea typeface="Be Vietnam Ultra-Bold"/>
                  <a:cs typeface="Be Vietnam Ultra-Bold"/>
                  <a:sym typeface="Be Vietnam Ultra-Bold"/>
                </a:rPr>
                <a:t>Robust evaluation</a:t>
              </a:r>
              <a:r>
                <a:rPr lang="en-US" sz="1859" u="none" strike="noStrike">
                  <a:solidFill>
                    <a:srgbClr val="000000"/>
                  </a:solidFill>
                  <a:latin typeface="Be Vietnam"/>
                  <a:ea typeface="Be Vietnam"/>
                  <a:cs typeface="Be Vietnam"/>
                  <a:sym typeface="Be Vietnam"/>
                </a:rPr>
                <a:t> of our model using ROC and AUC is crucial for understanding its real-world applicability. This ensures that our automated system can effectively assist in early pneumonia detection, enhancing healthcare outcomes.</a:t>
              </a:r>
            </a:p>
          </p:txBody>
        </p:sp>
      </p:grpSp>
      <p:grpSp>
        <p:nvGrpSpPr>
          <p:cNvPr id="13" name="Group 13"/>
          <p:cNvGrpSpPr/>
          <p:nvPr/>
        </p:nvGrpSpPr>
        <p:grpSpPr>
          <a:xfrm>
            <a:off x="13213466" y="913083"/>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82267" r="-82267"/>
              </a:stretch>
            </a:blipFill>
          </p:spPr>
          <p:txBody>
            <a:bodyP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6677464" cy="6614215"/>
            <a:chOff x="0" y="0"/>
            <a:chExt cx="8903286" cy="8818954"/>
          </a:xfrm>
        </p:grpSpPr>
        <p:sp>
          <p:nvSpPr>
            <p:cNvPr id="3" name="TextBox 3"/>
            <p:cNvSpPr txBox="1"/>
            <p:nvPr/>
          </p:nvSpPr>
          <p:spPr>
            <a:xfrm>
              <a:off x="0" y="19050"/>
              <a:ext cx="8903286" cy="3710517"/>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Assessment &amp; Future Work</a:t>
              </a:r>
            </a:p>
          </p:txBody>
        </p:sp>
        <p:sp>
          <p:nvSpPr>
            <p:cNvPr id="4" name="TextBox 4"/>
            <p:cNvSpPr txBox="1"/>
            <p:nvPr/>
          </p:nvSpPr>
          <p:spPr>
            <a:xfrm>
              <a:off x="0" y="4308549"/>
              <a:ext cx="8903286" cy="443674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Focus on enhancing </a:t>
              </a:r>
              <a:r>
                <a:rPr lang="en-US" sz="2400" b="1">
                  <a:solidFill>
                    <a:srgbClr val="000000"/>
                  </a:solidFill>
                  <a:latin typeface="Be Vietnam Ultra-Bold"/>
                  <a:ea typeface="Be Vietnam Ultra-Bold"/>
                  <a:cs typeface="Be Vietnam Ultra-Bold"/>
                  <a:sym typeface="Be Vietnam Ultra-Bold"/>
                </a:rPr>
                <a:t>automated pneumonia detection</a:t>
              </a:r>
              <a:r>
                <a:rPr lang="en-US" sz="2400">
                  <a:solidFill>
                    <a:srgbClr val="000000"/>
                  </a:solidFill>
                  <a:latin typeface="Be Vietnam"/>
                  <a:ea typeface="Be Vietnam"/>
                  <a:cs typeface="Be Vietnam"/>
                  <a:sym typeface="Be Vietnam"/>
                </a:rPr>
                <a:t> accuracy.</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Explore </a:t>
              </a:r>
              <a:r>
                <a:rPr lang="en-US" sz="2400" b="1">
                  <a:solidFill>
                    <a:srgbClr val="000000"/>
                  </a:solidFill>
                  <a:latin typeface="Be Vietnam Ultra-Bold"/>
                  <a:ea typeface="Be Vietnam Ultra-Bold"/>
                  <a:cs typeface="Be Vietnam Ultra-Bold"/>
                  <a:sym typeface="Be Vietnam Ultra-Bold"/>
                </a:rPr>
                <a:t>new algorithms</a:t>
              </a:r>
              <a:r>
                <a:rPr lang="en-US" sz="2400">
                  <a:solidFill>
                    <a:srgbClr val="000000"/>
                  </a:solidFill>
                  <a:latin typeface="Be Vietnam"/>
                  <a:ea typeface="Be Vietnam"/>
                  <a:cs typeface="Be Vietnam"/>
                  <a:sym typeface="Be Vietnam"/>
                </a:rPr>
                <a:t> for better performance.</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Collaborate with </a:t>
              </a:r>
              <a:r>
                <a:rPr lang="en-US" sz="2400" b="1">
                  <a:solidFill>
                    <a:srgbClr val="000000"/>
                  </a:solidFill>
                  <a:latin typeface="Be Vietnam Ultra-Bold"/>
                  <a:ea typeface="Be Vietnam Ultra-Bold"/>
                  <a:cs typeface="Be Vietnam Ultra-Bold"/>
                  <a:sym typeface="Be Vietnam Ultra-Bold"/>
                </a:rPr>
                <a:t>healthcare providers</a:t>
              </a:r>
              <a:r>
                <a:rPr lang="en-US" sz="2400">
                  <a:solidFill>
                    <a:srgbClr val="000000"/>
                  </a:solidFill>
                  <a:latin typeface="Be Vietnam"/>
                  <a:ea typeface="Be Vietnam"/>
                  <a:cs typeface="Be Vietnam"/>
                  <a:sym typeface="Be Vietnam"/>
                </a:rPr>
                <a:t> for real-world applications.</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Conduct further studies on </a:t>
              </a:r>
              <a:r>
                <a:rPr lang="en-US" sz="2400" b="1">
                  <a:solidFill>
                    <a:srgbClr val="000000"/>
                  </a:solidFill>
                  <a:latin typeface="Be Vietnam Ultra-Bold"/>
                  <a:ea typeface="Be Vietnam Ultra-Bold"/>
                  <a:cs typeface="Be Vietnam Ultra-Bold"/>
                  <a:sym typeface="Be Vietnam Ultra-Bold"/>
                </a:rPr>
                <a:t>data diversity</a:t>
              </a:r>
              <a:r>
                <a:rPr lang="en-US" sz="2400">
                  <a:solidFill>
                    <a:srgbClr val="000000"/>
                  </a:solidFill>
                  <a:latin typeface="Be Vietnam"/>
                  <a:ea typeface="Be Vietnam"/>
                  <a:cs typeface="Be Vietnam"/>
                  <a:sym typeface="Be Vietnam"/>
                </a:rPr>
                <a:t> and </a:t>
              </a:r>
              <a:r>
                <a:rPr lang="en-US" sz="2400" b="1">
                  <a:solidFill>
                    <a:srgbClr val="000000"/>
                  </a:solidFill>
                  <a:latin typeface="Be Vietnam Ultra-Bold"/>
                  <a:ea typeface="Be Vietnam Ultra-Bold"/>
                  <a:cs typeface="Be Vietnam Ultra-Bold"/>
                  <a:sym typeface="Be Vietnam Ultra-Bold"/>
                </a:rPr>
                <a:t>model robustness</a:t>
              </a:r>
              <a:r>
                <a:rPr lang="en-US" sz="2400">
                  <a:solidFill>
                    <a:srgbClr val="000000"/>
                  </a:solidFill>
                  <a:latin typeface="Be Vietnam"/>
                  <a:ea typeface="Be Vietnam"/>
                  <a:cs typeface="Be Vietnam"/>
                  <a:sym typeface="Be Vietnam"/>
                </a:rPr>
                <a:t>.</a:t>
              </a:r>
            </a:p>
          </p:txBody>
        </p:sp>
      </p:grpSp>
      <p:grpSp>
        <p:nvGrpSpPr>
          <p:cNvPr id="5" name="Group 5"/>
          <p:cNvGrpSpPr/>
          <p:nvPr/>
        </p:nvGrpSpPr>
        <p:grpSpPr>
          <a:xfrm>
            <a:off x="10391156" y="-1726217"/>
            <a:ext cx="7896844" cy="13739434"/>
            <a:chOff x="0" y="0"/>
            <a:chExt cx="10529125" cy="18319246"/>
          </a:xfrm>
        </p:grpSpPr>
        <p:sp>
          <p:nvSpPr>
            <p:cNvPr id="6" name="Freeform 6"/>
            <p:cNvSpPr/>
            <p:nvPr/>
          </p:nvSpPr>
          <p:spPr>
            <a:xfrm rot="-5400000">
              <a:off x="-434996"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4829567"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a:off x="-434996"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H="1">
              <a:off x="4829567"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a:off x="-434996"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rot="-5400000">
              <a:off x="4829567"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2" name="Group 12"/>
          <p:cNvGrpSpPr>
            <a:grpSpLocks noChangeAspect="1"/>
          </p:cNvGrpSpPr>
          <p:nvPr/>
        </p:nvGrpSpPr>
        <p:grpSpPr>
          <a:xfrm>
            <a:off x="9315355" y="1028700"/>
            <a:ext cx="8229600" cy="8229600"/>
            <a:chOff x="0" y="0"/>
            <a:chExt cx="6350000" cy="6350000"/>
          </a:xfrm>
        </p:grpSpPr>
        <p:sp>
          <p:nvSpPr>
            <p:cNvPr id="13" name="Freeform 13"/>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l="-24976" r="-24976"/>
              </a:stretch>
            </a:blipFill>
          </p:spPr>
          <p:txBody>
            <a:bodyP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6677464" cy="6128440"/>
            <a:chOff x="0" y="0"/>
            <a:chExt cx="8903286" cy="8171254"/>
          </a:xfrm>
        </p:grpSpPr>
        <p:sp>
          <p:nvSpPr>
            <p:cNvPr id="3" name="TextBox 3"/>
            <p:cNvSpPr txBox="1"/>
            <p:nvPr/>
          </p:nvSpPr>
          <p:spPr>
            <a:xfrm>
              <a:off x="0" y="19050"/>
              <a:ext cx="8903286" cy="2504017"/>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Conclusion &amp; Summary</a:t>
              </a:r>
            </a:p>
          </p:txBody>
        </p:sp>
        <p:sp>
          <p:nvSpPr>
            <p:cNvPr id="4" name="TextBox 4"/>
            <p:cNvSpPr txBox="1"/>
            <p:nvPr/>
          </p:nvSpPr>
          <p:spPr>
            <a:xfrm>
              <a:off x="0" y="3102049"/>
              <a:ext cx="8903286" cy="499554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Automated pneumonia detection improves healthcare efficiency.</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The project utilizes cutting-edge </a:t>
              </a:r>
              <a:r>
                <a:rPr lang="en-US" sz="2400" b="1">
                  <a:solidFill>
                    <a:srgbClr val="000000"/>
                  </a:solidFill>
                  <a:latin typeface="Be Vietnam Ultra-Bold"/>
                  <a:ea typeface="Be Vietnam Ultra-Bold"/>
                  <a:cs typeface="Be Vietnam Ultra-Bold"/>
                  <a:sym typeface="Be Vietnam Ultra-Bold"/>
                </a:rPr>
                <a:t>image analysis techniques</a:t>
              </a:r>
              <a:r>
                <a:rPr lang="en-US" sz="2400">
                  <a:solidFill>
                    <a:srgbClr val="000000"/>
                  </a:solidFill>
                  <a:latin typeface="Be Vietnam"/>
                  <a:ea typeface="Be Vietnam"/>
                  <a:cs typeface="Be Vietnam"/>
                  <a:sym typeface="Be Vietnam"/>
                </a:rPr>
                <a:t>.</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Key stakeholders include healthcare professionals and data scientists.</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Future work will focus on enhancing model accuracy and </a:t>
              </a:r>
              <a:r>
                <a:rPr lang="en-US" sz="2400" b="1">
                  <a:solidFill>
                    <a:srgbClr val="000000"/>
                  </a:solidFill>
                  <a:latin typeface="Be Vietnam Ultra-Bold"/>
                  <a:ea typeface="Be Vietnam Ultra-Bold"/>
                  <a:cs typeface="Be Vietnam Ultra-Bold"/>
                  <a:sym typeface="Be Vietnam Ultra-Bold"/>
                </a:rPr>
                <a:t>real-world application</a:t>
              </a:r>
              <a:r>
                <a:rPr lang="en-US" sz="2400">
                  <a:solidFill>
                    <a:srgbClr val="000000"/>
                  </a:solidFill>
                  <a:latin typeface="Be Vietnam"/>
                  <a:ea typeface="Be Vietnam"/>
                  <a:cs typeface="Be Vietnam"/>
                  <a:sym typeface="Be Vietnam"/>
                </a:rPr>
                <a:t>.</a:t>
              </a:r>
            </a:p>
          </p:txBody>
        </p:sp>
      </p:grpSp>
      <p:grpSp>
        <p:nvGrpSpPr>
          <p:cNvPr id="5" name="Group 5"/>
          <p:cNvGrpSpPr/>
          <p:nvPr/>
        </p:nvGrpSpPr>
        <p:grpSpPr>
          <a:xfrm>
            <a:off x="10391156" y="-1726217"/>
            <a:ext cx="7896844" cy="13739434"/>
            <a:chOff x="0" y="0"/>
            <a:chExt cx="10529125" cy="18319246"/>
          </a:xfrm>
        </p:grpSpPr>
        <p:sp>
          <p:nvSpPr>
            <p:cNvPr id="6" name="Freeform 6"/>
            <p:cNvSpPr/>
            <p:nvPr/>
          </p:nvSpPr>
          <p:spPr>
            <a:xfrm rot="-5400000">
              <a:off x="-434996"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4829567"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a:off x="-434996"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H="1">
              <a:off x="4829567"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a:off x="-434996"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rot="-5400000">
              <a:off x="4829567"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2" name="Group 12"/>
          <p:cNvGrpSpPr>
            <a:grpSpLocks noChangeAspect="1"/>
          </p:cNvGrpSpPr>
          <p:nvPr/>
        </p:nvGrpSpPr>
        <p:grpSpPr>
          <a:xfrm>
            <a:off x="9315355" y="1028700"/>
            <a:ext cx="8229600" cy="8229600"/>
            <a:chOff x="0" y="0"/>
            <a:chExt cx="6350000" cy="6350000"/>
          </a:xfrm>
        </p:grpSpPr>
        <p:sp>
          <p:nvSpPr>
            <p:cNvPr id="13" name="Freeform 13"/>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l="-24906" r="-24906"/>
              </a:stretch>
            </a:blipFill>
          </p:spPr>
          <p:txBody>
            <a:bodyPr/>
            <a:lstStyle/>
            <a:p>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6677464" cy="5709340"/>
            <a:chOff x="0" y="0"/>
            <a:chExt cx="8903286" cy="7612454"/>
          </a:xfrm>
        </p:grpSpPr>
        <p:sp>
          <p:nvSpPr>
            <p:cNvPr id="3" name="TextBox 3"/>
            <p:cNvSpPr txBox="1"/>
            <p:nvPr/>
          </p:nvSpPr>
          <p:spPr>
            <a:xfrm>
              <a:off x="0" y="19050"/>
              <a:ext cx="8903286" cy="2504017"/>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References &amp; Resources</a:t>
              </a:r>
            </a:p>
          </p:txBody>
        </p:sp>
        <p:sp>
          <p:nvSpPr>
            <p:cNvPr id="4" name="TextBox 4"/>
            <p:cNvSpPr txBox="1"/>
            <p:nvPr/>
          </p:nvSpPr>
          <p:spPr>
            <a:xfrm>
              <a:off x="0" y="3102049"/>
              <a:ext cx="8903286" cy="443674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Comprehensive analysis of </a:t>
              </a:r>
              <a:r>
                <a:rPr lang="en-US" sz="2400" b="1">
                  <a:solidFill>
                    <a:srgbClr val="000000"/>
                  </a:solidFill>
                  <a:latin typeface="Be Vietnam Ultra-Bold"/>
                  <a:ea typeface="Be Vietnam Ultra-Bold"/>
                  <a:cs typeface="Be Vietnam Ultra-Bold"/>
                  <a:sym typeface="Be Vietnam Ultra-Bold"/>
                </a:rPr>
                <a:t>medical images</a:t>
              </a:r>
              <a:r>
                <a:rPr lang="en-US" sz="2400">
                  <a:solidFill>
                    <a:srgbClr val="000000"/>
                  </a:solidFill>
                  <a:latin typeface="Be Vietnam"/>
                  <a:ea typeface="Be Vietnam"/>
                  <a:cs typeface="Be Vietnam"/>
                  <a:sym typeface="Be Vietnam"/>
                </a:rPr>
                <a:t> for pneumonia detection.</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Highlighting the </a:t>
              </a:r>
              <a:r>
                <a:rPr lang="en-US" sz="2400" b="1">
                  <a:solidFill>
                    <a:srgbClr val="000000"/>
                  </a:solidFill>
                  <a:latin typeface="Be Vietnam Ultra-Bold"/>
                  <a:ea typeface="Be Vietnam Ultra-Bold"/>
                  <a:cs typeface="Be Vietnam Ultra-Bold"/>
                  <a:sym typeface="Be Vietnam Ultra-Bold"/>
                </a:rPr>
                <a:t>need for automation</a:t>
              </a:r>
              <a:r>
                <a:rPr lang="en-US" sz="2400">
                  <a:solidFill>
                    <a:srgbClr val="000000"/>
                  </a:solidFill>
                  <a:latin typeface="Be Vietnam"/>
                  <a:ea typeface="Be Vietnam"/>
                  <a:cs typeface="Be Vietnam"/>
                  <a:sym typeface="Be Vietnam"/>
                </a:rPr>
                <a:t> in healthcare.</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Utilizing data-driven methods to improve accuracy.</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Collaboration with key </a:t>
              </a:r>
              <a:r>
                <a:rPr lang="en-US" sz="2400" b="1">
                  <a:solidFill>
                    <a:srgbClr val="000000"/>
                  </a:solidFill>
                  <a:latin typeface="Be Vietnam Ultra-Bold"/>
                  <a:ea typeface="Be Vietnam Ultra-Bold"/>
                  <a:cs typeface="Be Vietnam Ultra-Bold"/>
                  <a:sym typeface="Be Vietnam Ultra-Bold"/>
                </a:rPr>
                <a:t>stakeholders</a:t>
              </a:r>
              <a:r>
                <a:rPr lang="en-US" sz="2400">
                  <a:solidFill>
                    <a:srgbClr val="000000"/>
                  </a:solidFill>
                  <a:latin typeface="Be Vietnam"/>
                  <a:ea typeface="Be Vietnam"/>
                  <a:cs typeface="Be Vietnam"/>
                  <a:sym typeface="Be Vietnam"/>
                </a:rPr>
                <a:t> throughout the project.</a:t>
              </a:r>
            </a:p>
          </p:txBody>
        </p:sp>
      </p:grpSp>
      <p:grpSp>
        <p:nvGrpSpPr>
          <p:cNvPr id="5" name="Group 5"/>
          <p:cNvGrpSpPr/>
          <p:nvPr/>
        </p:nvGrpSpPr>
        <p:grpSpPr>
          <a:xfrm>
            <a:off x="10391156" y="-1726217"/>
            <a:ext cx="7896844" cy="13739434"/>
            <a:chOff x="0" y="0"/>
            <a:chExt cx="10529125" cy="18319246"/>
          </a:xfrm>
        </p:grpSpPr>
        <p:sp>
          <p:nvSpPr>
            <p:cNvPr id="6" name="Freeform 6"/>
            <p:cNvSpPr/>
            <p:nvPr/>
          </p:nvSpPr>
          <p:spPr>
            <a:xfrm rot="-5400000">
              <a:off x="-434996"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4829567"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a:off x="-434996"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H="1">
              <a:off x="4829567"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a:off x="-434996"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rot="-5400000">
              <a:off x="4829567"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2" name="Group 12"/>
          <p:cNvGrpSpPr>
            <a:grpSpLocks noChangeAspect="1"/>
          </p:cNvGrpSpPr>
          <p:nvPr/>
        </p:nvGrpSpPr>
        <p:grpSpPr>
          <a:xfrm>
            <a:off x="9315355" y="1028700"/>
            <a:ext cx="8229600" cy="8229600"/>
            <a:chOff x="0" y="0"/>
            <a:chExt cx="6350000" cy="6350000"/>
          </a:xfrm>
        </p:grpSpPr>
        <p:sp>
          <p:nvSpPr>
            <p:cNvPr id="13" name="Freeform 13"/>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a:stretch>
            </a:blipFill>
          </p:spPr>
          <p:txBody>
            <a:bodyPr/>
            <a:lstStyle/>
            <a:p>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6677464" cy="6128440"/>
            <a:chOff x="0" y="0"/>
            <a:chExt cx="8903286" cy="8171254"/>
          </a:xfrm>
        </p:grpSpPr>
        <p:sp>
          <p:nvSpPr>
            <p:cNvPr id="3" name="TextBox 3"/>
            <p:cNvSpPr txBox="1"/>
            <p:nvPr/>
          </p:nvSpPr>
          <p:spPr>
            <a:xfrm>
              <a:off x="0" y="19050"/>
              <a:ext cx="8903286" cy="2504017"/>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Summary of Key Points</a:t>
              </a:r>
            </a:p>
          </p:txBody>
        </p:sp>
        <p:sp>
          <p:nvSpPr>
            <p:cNvPr id="4" name="TextBox 4"/>
            <p:cNvSpPr txBox="1"/>
            <p:nvPr/>
          </p:nvSpPr>
          <p:spPr>
            <a:xfrm>
              <a:off x="0" y="3102049"/>
              <a:ext cx="8903286" cy="4995545"/>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000000"/>
                  </a:solidFill>
                  <a:latin typeface="Be Vietnam"/>
                  <a:ea typeface="Be Vietnam"/>
                  <a:cs typeface="Be Vietnam"/>
                  <a:sym typeface="Be Vietnam"/>
                </a:rPr>
                <a:t>Automated pneumonia detection enhances </a:t>
              </a:r>
              <a:r>
                <a:rPr lang="en-US" sz="2400" b="1" dirty="0">
                  <a:solidFill>
                    <a:srgbClr val="000000"/>
                  </a:solidFill>
                  <a:latin typeface="Be Vietnam Ultra-Bold"/>
                  <a:ea typeface="Be Vietnam Ultra-Bold"/>
                  <a:cs typeface="Be Vietnam Ultra-Bold"/>
                  <a:sym typeface="Be Vietnam Ultra-Bold"/>
                </a:rPr>
                <a:t>healthcare efficiency</a:t>
              </a:r>
              <a:r>
                <a:rPr lang="en-US" sz="2400" dirty="0">
                  <a:solidFill>
                    <a:srgbClr val="000000"/>
                  </a:solidFill>
                  <a:latin typeface="Be Vietnam"/>
                  <a:ea typeface="Be Vietnam"/>
                  <a:cs typeface="Be Vietnam"/>
                  <a:sym typeface="Be Vietnam"/>
                </a:rPr>
                <a:t>.</a:t>
              </a:r>
            </a:p>
            <a:p>
              <a:pPr marL="518160" lvl="1" indent="-259080" algn="l">
                <a:lnSpc>
                  <a:spcPts val="3359"/>
                </a:lnSpc>
                <a:buFont typeface="Arial"/>
                <a:buChar char="•"/>
              </a:pPr>
              <a:r>
                <a:rPr lang="en-US" sz="2400" dirty="0">
                  <a:solidFill>
                    <a:srgbClr val="000000"/>
                  </a:solidFill>
                  <a:latin typeface="Be Vietnam"/>
                  <a:ea typeface="Be Vietnam"/>
                  <a:cs typeface="Be Vietnam"/>
                  <a:sym typeface="Be Vietnam"/>
                </a:rPr>
                <a:t>The project aims to reduce diagnostic errors and increase </a:t>
              </a:r>
              <a:r>
                <a:rPr lang="en-US" sz="2400" b="1" dirty="0">
                  <a:solidFill>
                    <a:srgbClr val="000000"/>
                  </a:solidFill>
                  <a:latin typeface="Be Vietnam Ultra-Bold"/>
                  <a:ea typeface="Be Vietnam Ultra-Bold"/>
                  <a:cs typeface="Be Vietnam Ultra-Bold"/>
                  <a:sym typeface="Be Vietnam Ultra-Bold"/>
                </a:rPr>
                <a:t>accuracy</a:t>
              </a:r>
              <a:r>
                <a:rPr lang="en-US" sz="2400" dirty="0">
                  <a:solidFill>
                    <a:srgbClr val="000000"/>
                  </a:solidFill>
                  <a:latin typeface="Be Vietnam"/>
                  <a:ea typeface="Be Vietnam"/>
                  <a:cs typeface="Be Vietnam"/>
                  <a:sym typeface="Be Vietnam"/>
                </a:rPr>
                <a:t>.</a:t>
              </a:r>
            </a:p>
            <a:p>
              <a:pPr marL="518160" lvl="1" indent="-259080" algn="l">
                <a:lnSpc>
                  <a:spcPts val="3359"/>
                </a:lnSpc>
                <a:buFont typeface="Arial"/>
                <a:buChar char="•"/>
              </a:pPr>
              <a:r>
                <a:rPr lang="en-US" sz="2400" dirty="0">
                  <a:solidFill>
                    <a:srgbClr val="000000"/>
                  </a:solidFill>
                  <a:latin typeface="Be Vietnam"/>
                  <a:ea typeface="Be Vietnam"/>
                  <a:cs typeface="Be Vietnam"/>
                  <a:sym typeface="Be Vietnam"/>
                </a:rPr>
                <a:t>Key stakeholders include </a:t>
              </a:r>
              <a:r>
                <a:rPr lang="en-US" sz="2400" b="1" dirty="0">
                  <a:solidFill>
                    <a:srgbClr val="000000"/>
                  </a:solidFill>
                  <a:latin typeface="Be Vietnam Ultra-Bold"/>
                  <a:ea typeface="Be Vietnam Ultra-Bold"/>
                  <a:cs typeface="Be Vietnam Ultra-Bold"/>
                  <a:sym typeface="Be Vietnam Ultra-Bold"/>
                </a:rPr>
                <a:t>healthcare providers</a:t>
              </a:r>
              <a:r>
                <a:rPr lang="en-US" sz="2400" dirty="0">
                  <a:solidFill>
                    <a:srgbClr val="000000"/>
                  </a:solidFill>
                  <a:latin typeface="Be Vietnam"/>
                  <a:ea typeface="Be Vietnam"/>
                  <a:cs typeface="Be Vietnam"/>
                  <a:sym typeface="Be Vietnam"/>
                </a:rPr>
                <a:t> and data scientists.</a:t>
              </a:r>
            </a:p>
            <a:p>
              <a:pPr marL="518160" lvl="1" indent="-259080" algn="l">
                <a:lnSpc>
                  <a:spcPts val="3359"/>
                </a:lnSpc>
                <a:buFont typeface="Arial"/>
                <a:buChar char="•"/>
              </a:pPr>
              <a:r>
                <a:rPr lang="en-US" sz="2400" dirty="0">
                  <a:solidFill>
                    <a:srgbClr val="000000"/>
                  </a:solidFill>
                  <a:latin typeface="Be Vietnam"/>
                  <a:ea typeface="Be Vietnam"/>
                  <a:cs typeface="Be Vietnam"/>
                  <a:sym typeface="Be Vietnam"/>
                </a:rPr>
                <a:t>Future work will focus on improving model performance and </a:t>
              </a:r>
              <a:r>
                <a:rPr lang="en-US" sz="2400" b="1" dirty="0">
                  <a:solidFill>
                    <a:srgbClr val="000000"/>
                  </a:solidFill>
                  <a:latin typeface="Be Vietnam Ultra-Bold"/>
                  <a:ea typeface="Be Vietnam Ultra-Bold"/>
                  <a:cs typeface="Be Vietnam Ultra-Bold"/>
                  <a:sym typeface="Be Vietnam Ultra-Bold"/>
                </a:rPr>
                <a:t>expanding applications</a:t>
              </a:r>
              <a:r>
                <a:rPr lang="en-US" sz="2400" dirty="0">
                  <a:solidFill>
                    <a:srgbClr val="000000"/>
                  </a:solidFill>
                  <a:latin typeface="Be Vietnam"/>
                  <a:ea typeface="Be Vietnam"/>
                  <a:cs typeface="Be Vietnam"/>
                  <a:sym typeface="Be Vietnam"/>
                </a:rPr>
                <a:t>.</a:t>
              </a:r>
            </a:p>
          </p:txBody>
        </p:sp>
      </p:grpSp>
      <p:grpSp>
        <p:nvGrpSpPr>
          <p:cNvPr id="5" name="Group 5"/>
          <p:cNvGrpSpPr/>
          <p:nvPr/>
        </p:nvGrpSpPr>
        <p:grpSpPr>
          <a:xfrm>
            <a:off x="10391156" y="-1726217"/>
            <a:ext cx="7896844" cy="13739434"/>
            <a:chOff x="0" y="0"/>
            <a:chExt cx="10529125" cy="18319246"/>
          </a:xfrm>
        </p:grpSpPr>
        <p:sp>
          <p:nvSpPr>
            <p:cNvPr id="6" name="Freeform 6"/>
            <p:cNvSpPr/>
            <p:nvPr/>
          </p:nvSpPr>
          <p:spPr>
            <a:xfrm rot="-5400000">
              <a:off x="-434996"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4829567"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a:off x="-434996"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H="1">
              <a:off x="4829567"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a:off x="-434996"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rot="-5400000">
              <a:off x="4829567"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2" name="Group 12"/>
          <p:cNvGrpSpPr>
            <a:grpSpLocks noChangeAspect="1"/>
          </p:cNvGrpSpPr>
          <p:nvPr/>
        </p:nvGrpSpPr>
        <p:grpSpPr>
          <a:xfrm>
            <a:off x="9795886" y="1562100"/>
            <a:ext cx="7272914" cy="7272914"/>
            <a:chOff x="0" y="0"/>
            <a:chExt cx="6350000" cy="6350000"/>
          </a:xfrm>
        </p:grpSpPr>
        <p:sp>
          <p:nvSpPr>
            <p:cNvPr id="13" name="Freeform 13"/>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l="-24906" r="-24906"/>
              </a:stretch>
            </a:blipFill>
          </p:spPr>
          <p:txBody>
            <a:bodyPr/>
            <a:lstStyle/>
            <a:p>
              <a:endParaRPr lang="en-US"/>
            </a:p>
          </p:txBody>
        </p:sp>
      </p:grpSp>
      <p:sp>
        <p:nvSpPr>
          <p:cNvPr id="14" name="TextBox 14"/>
          <p:cNvSpPr txBox="1"/>
          <p:nvPr/>
        </p:nvSpPr>
        <p:spPr>
          <a:xfrm>
            <a:off x="389199" y="7870600"/>
            <a:ext cx="7272733" cy="1545295"/>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6677464" cy="5709340"/>
            <a:chOff x="0" y="0"/>
            <a:chExt cx="8903286" cy="7612454"/>
          </a:xfrm>
        </p:grpSpPr>
        <p:sp>
          <p:nvSpPr>
            <p:cNvPr id="3" name="TextBox 3"/>
            <p:cNvSpPr txBox="1"/>
            <p:nvPr/>
          </p:nvSpPr>
          <p:spPr>
            <a:xfrm>
              <a:off x="0" y="19050"/>
              <a:ext cx="8903286" cy="2504017"/>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Challenges in Healthcare</a:t>
              </a:r>
            </a:p>
          </p:txBody>
        </p:sp>
        <p:sp>
          <p:nvSpPr>
            <p:cNvPr id="4" name="TextBox 4"/>
            <p:cNvSpPr txBox="1"/>
            <p:nvPr/>
          </p:nvSpPr>
          <p:spPr>
            <a:xfrm>
              <a:off x="0" y="3102049"/>
              <a:ext cx="8903286" cy="443674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Pneumonia detection remains </a:t>
              </a:r>
              <a:r>
                <a:rPr lang="en-US" sz="2400" b="1">
                  <a:solidFill>
                    <a:srgbClr val="000000"/>
                  </a:solidFill>
                  <a:latin typeface="Be Vietnam Ultra-Bold"/>
                  <a:ea typeface="Be Vietnam Ultra-Bold"/>
                  <a:cs typeface="Be Vietnam Ultra-Bold"/>
                  <a:sym typeface="Be Vietnam Ultra-Bold"/>
                </a:rPr>
                <a:t>time-consuming</a:t>
              </a:r>
              <a:r>
                <a:rPr lang="en-US" sz="2400">
                  <a:solidFill>
                    <a:srgbClr val="000000"/>
                  </a:solidFill>
                  <a:latin typeface="Be Vietnam"/>
                  <a:ea typeface="Be Vietnam"/>
                  <a:cs typeface="Be Vietnam"/>
                  <a:sym typeface="Be Vietnam"/>
                </a:rPr>
                <a:t> and often inaccurate.</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High rates of misdiagnosis can lead to severe health consequences.</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An </a:t>
              </a:r>
              <a:r>
                <a:rPr lang="en-US" sz="2400" b="1">
                  <a:solidFill>
                    <a:srgbClr val="000000"/>
                  </a:solidFill>
                  <a:latin typeface="Be Vietnam Ultra-Bold"/>
                  <a:ea typeface="Be Vietnam Ultra-Bold"/>
                  <a:cs typeface="Be Vietnam Ultra-Bold"/>
                  <a:sym typeface="Be Vietnam Ultra-Bold"/>
                </a:rPr>
                <a:t>automated solution</a:t>
              </a:r>
              <a:r>
                <a:rPr lang="en-US" sz="2400">
                  <a:solidFill>
                    <a:srgbClr val="000000"/>
                  </a:solidFill>
                  <a:latin typeface="Be Vietnam"/>
                  <a:ea typeface="Be Vietnam"/>
                  <a:cs typeface="Be Vietnam"/>
                  <a:sym typeface="Be Vietnam"/>
                </a:rPr>
                <a:t> can enhance efficiency and accuracy.</a:t>
              </a:r>
            </a:p>
            <a:p>
              <a:pPr marL="518160" lvl="1" indent="-259080" algn="l">
                <a:lnSpc>
                  <a:spcPts val="3359"/>
                </a:lnSpc>
                <a:buFont typeface="Arial"/>
                <a:buChar char="•"/>
              </a:pPr>
              <a:r>
                <a:rPr lang="en-US" sz="2400">
                  <a:solidFill>
                    <a:srgbClr val="000000"/>
                  </a:solidFill>
                  <a:latin typeface="Be Vietnam"/>
                  <a:ea typeface="Be Vietnam"/>
                  <a:cs typeface="Be Vietnam"/>
                  <a:sym typeface="Be Vietnam"/>
                </a:rPr>
                <a:t>Leveraging technology to improve patient outcomes is crucial.</a:t>
              </a:r>
            </a:p>
          </p:txBody>
        </p:sp>
      </p:grpSp>
      <p:grpSp>
        <p:nvGrpSpPr>
          <p:cNvPr id="5" name="Group 5"/>
          <p:cNvGrpSpPr/>
          <p:nvPr/>
        </p:nvGrpSpPr>
        <p:grpSpPr>
          <a:xfrm>
            <a:off x="10391156" y="-1726217"/>
            <a:ext cx="7896844" cy="13739434"/>
            <a:chOff x="0" y="0"/>
            <a:chExt cx="10529125" cy="18319246"/>
          </a:xfrm>
        </p:grpSpPr>
        <p:sp>
          <p:nvSpPr>
            <p:cNvPr id="6" name="Freeform 6"/>
            <p:cNvSpPr/>
            <p:nvPr/>
          </p:nvSpPr>
          <p:spPr>
            <a:xfrm rot="-5400000">
              <a:off x="-434996"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4829567"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a:off x="-434996"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H="1">
              <a:off x="4829567"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a:off x="-434996"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rot="-5400000">
              <a:off x="4829567"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2" name="Group 12"/>
          <p:cNvGrpSpPr>
            <a:grpSpLocks noChangeAspect="1"/>
          </p:cNvGrpSpPr>
          <p:nvPr/>
        </p:nvGrpSpPr>
        <p:grpSpPr>
          <a:xfrm>
            <a:off x="9315355" y="1028700"/>
            <a:ext cx="8229600" cy="8229600"/>
            <a:chOff x="0" y="0"/>
            <a:chExt cx="6350000" cy="6350000"/>
          </a:xfrm>
        </p:grpSpPr>
        <p:sp>
          <p:nvSpPr>
            <p:cNvPr id="13" name="Freeform 13"/>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l="-26335" r="-26335"/>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AF672"/>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968375"/>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Project Objectives</a:t>
            </a:r>
          </a:p>
        </p:txBody>
      </p:sp>
      <p:grpSp>
        <p:nvGrpSpPr>
          <p:cNvPr id="4" name="Group 4"/>
          <p:cNvGrpSpPr/>
          <p:nvPr/>
        </p:nvGrpSpPr>
        <p:grpSpPr>
          <a:xfrm>
            <a:off x="4721062" y="4133969"/>
            <a:ext cx="2994491" cy="3781816"/>
            <a:chOff x="0" y="0"/>
            <a:chExt cx="3992654" cy="5042421"/>
          </a:xfrm>
        </p:grpSpPr>
        <p:sp>
          <p:nvSpPr>
            <p:cNvPr id="5" name="TextBox 5"/>
            <p:cNvSpPr txBox="1"/>
            <p:nvPr/>
          </p:nvSpPr>
          <p:spPr>
            <a:xfrm>
              <a:off x="0" y="-38100"/>
              <a:ext cx="3992654" cy="4130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Success Metrics</a:t>
              </a:r>
            </a:p>
          </p:txBody>
        </p:sp>
        <p:sp>
          <p:nvSpPr>
            <p:cNvPr id="6" name="TextBox 6"/>
            <p:cNvSpPr txBox="1"/>
            <p:nvPr/>
          </p:nvSpPr>
          <p:spPr>
            <a:xfrm>
              <a:off x="0" y="990860"/>
              <a:ext cx="3992654" cy="4051560"/>
            </a:xfrm>
            <a:prstGeom prst="rect">
              <a:avLst/>
            </a:prstGeom>
          </p:spPr>
          <p:txBody>
            <a:bodyPr lIns="0" tIns="0" rIns="0" bIns="0" rtlCol="0" anchor="t">
              <a:spAutoFit/>
            </a:bodyPr>
            <a:lstStyle/>
            <a:p>
              <a:pPr marL="0" lvl="0" indent="0" algn="l">
                <a:lnSpc>
                  <a:spcPts val="2417"/>
                </a:lnSpc>
                <a:spcBef>
                  <a:spcPct val="0"/>
                </a:spcBef>
              </a:pPr>
              <a:r>
                <a:rPr lang="en-US" sz="1859" u="none" strike="noStrike">
                  <a:solidFill>
                    <a:srgbClr val="000000"/>
                  </a:solidFill>
                  <a:latin typeface="Be Vietnam"/>
                  <a:ea typeface="Be Vietnam"/>
                  <a:cs typeface="Be Vietnam"/>
                  <a:sym typeface="Be Vietnam"/>
                </a:rPr>
                <a:t>Success will be measured by evaluating the </a:t>
              </a:r>
              <a:r>
                <a:rPr lang="en-US" sz="1859" b="1" u="none" strike="noStrike">
                  <a:solidFill>
                    <a:srgbClr val="000000"/>
                  </a:solidFill>
                  <a:latin typeface="Be Vietnam Ultra-Bold"/>
                  <a:ea typeface="Be Vietnam Ultra-Bold"/>
                  <a:cs typeface="Be Vietnam Ultra-Bold"/>
                  <a:sym typeface="Be Vietnam Ultra-Bold"/>
                </a:rPr>
                <a:t>accuracy</a:t>
              </a:r>
              <a:r>
                <a:rPr lang="en-US" sz="1859" u="none" strike="noStrike">
                  <a:solidFill>
                    <a:srgbClr val="000000"/>
                  </a:solidFill>
                  <a:latin typeface="Be Vietnam"/>
                  <a:ea typeface="Be Vietnam"/>
                  <a:cs typeface="Be Vietnam"/>
                  <a:sym typeface="Be Vietnam"/>
                </a:rPr>
                <a:t>, precision, and recall of the model against established benchmarks, ensuring that it meets or exceeds the required standards for clinical application and patient safety.</a:t>
              </a:r>
            </a:p>
          </p:txBody>
        </p:sp>
      </p:grpSp>
      <p:grpSp>
        <p:nvGrpSpPr>
          <p:cNvPr id="7" name="Group 7"/>
          <p:cNvGrpSpPr/>
          <p:nvPr/>
        </p:nvGrpSpPr>
        <p:grpSpPr>
          <a:xfrm>
            <a:off x="1028700" y="4133969"/>
            <a:ext cx="3014466" cy="4391416"/>
            <a:chOff x="0" y="0"/>
            <a:chExt cx="4019287" cy="5855221"/>
          </a:xfrm>
        </p:grpSpPr>
        <p:sp>
          <p:nvSpPr>
            <p:cNvPr id="8" name="TextBox 8"/>
            <p:cNvSpPr txBox="1"/>
            <p:nvPr/>
          </p:nvSpPr>
          <p:spPr>
            <a:xfrm>
              <a:off x="0" y="-38100"/>
              <a:ext cx="4019287" cy="8194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Automated Detection Goals</a:t>
              </a:r>
            </a:p>
          </p:txBody>
        </p:sp>
        <p:sp>
          <p:nvSpPr>
            <p:cNvPr id="9" name="TextBox 9"/>
            <p:cNvSpPr txBox="1"/>
            <p:nvPr/>
          </p:nvSpPr>
          <p:spPr>
            <a:xfrm>
              <a:off x="0" y="1397260"/>
              <a:ext cx="4019287" cy="4457960"/>
            </a:xfrm>
            <a:prstGeom prst="rect">
              <a:avLst/>
            </a:prstGeom>
          </p:spPr>
          <p:txBody>
            <a:bodyPr lIns="0" tIns="0" rIns="0" bIns="0" rtlCol="0" anchor="t">
              <a:spAutoFit/>
            </a:bodyPr>
            <a:lstStyle/>
            <a:p>
              <a:pPr marL="0" lvl="0" indent="0" algn="l">
                <a:lnSpc>
                  <a:spcPts val="2417"/>
                </a:lnSpc>
                <a:spcBef>
                  <a:spcPct val="0"/>
                </a:spcBef>
              </a:pPr>
              <a:r>
                <a:rPr lang="en-US" sz="1859" u="none" strike="noStrike">
                  <a:solidFill>
                    <a:srgbClr val="000000"/>
                  </a:solidFill>
                  <a:latin typeface="Be Vietnam"/>
                  <a:ea typeface="Be Vietnam"/>
                  <a:cs typeface="Be Vietnam"/>
                  <a:sym typeface="Be Vietnam"/>
                </a:rPr>
                <a:t>The primary goal is to develop an </a:t>
              </a:r>
              <a:r>
                <a:rPr lang="en-US" sz="1859" b="1" u="none" strike="noStrike">
                  <a:solidFill>
                    <a:srgbClr val="000000"/>
                  </a:solidFill>
                  <a:latin typeface="Be Vietnam Ultra-Bold"/>
                  <a:ea typeface="Be Vietnam Ultra-Bold"/>
                  <a:cs typeface="Be Vietnam Ultra-Bold"/>
                  <a:sym typeface="Be Vietnam Ultra-Bold"/>
                </a:rPr>
                <a:t>automated pneumonia detection</a:t>
              </a:r>
              <a:r>
                <a:rPr lang="en-US" sz="1859" u="none" strike="noStrike">
                  <a:solidFill>
                    <a:srgbClr val="000000"/>
                  </a:solidFill>
                  <a:latin typeface="Be Vietnam"/>
                  <a:ea typeface="Be Vietnam"/>
                  <a:cs typeface="Be Vietnam"/>
                  <a:sym typeface="Be Vietnam"/>
                </a:rPr>
                <a:t> system that can accurately analyze medical images, improving diagnosis speed and ensuring timely treatment for patients, enhancing overall healthcare efficiency.</a:t>
              </a:r>
            </a:p>
          </p:txBody>
        </p:sp>
      </p:grpSp>
      <p:grpSp>
        <p:nvGrpSpPr>
          <p:cNvPr id="10" name="Group 10"/>
          <p:cNvGrpSpPr/>
          <p:nvPr/>
        </p:nvGrpSpPr>
        <p:grpSpPr>
          <a:xfrm>
            <a:off x="8413423" y="4133969"/>
            <a:ext cx="3034440" cy="4086616"/>
            <a:chOff x="0" y="0"/>
            <a:chExt cx="4045921" cy="5448821"/>
          </a:xfrm>
        </p:grpSpPr>
        <p:sp>
          <p:nvSpPr>
            <p:cNvPr id="11" name="TextBox 11"/>
            <p:cNvSpPr txBox="1"/>
            <p:nvPr/>
          </p:nvSpPr>
          <p:spPr>
            <a:xfrm>
              <a:off x="0" y="-38100"/>
              <a:ext cx="4045921" cy="8194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Stakeholder Engagement</a:t>
              </a:r>
            </a:p>
          </p:txBody>
        </p:sp>
        <p:sp>
          <p:nvSpPr>
            <p:cNvPr id="12" name="TextBox 12"/>
            <p:cNvSpPr txBox="1"/>
            <p:nvPr/>
          </p:nvSpPr>
          <p:spPr>
            <a:xfrm>
              <a:off x="0" y="1397260"/>
              <a:ext cx="4045921" cy="4051560"/>
            </a:xfrm>
            <a:prstGeom prst="rect">
              <a:avLst/>
            </a:prstGeom>
          </p:spPr>
          <p:txBody>
            <a:bodyPr lIns="0" tIns="0" rIns="0" bIns="0" rtlCol="0" anchor="t">
              <a:spAutoFit/>
            </a:bodyPr>
            <a:lstStyle/>
            <a:p>
              <a:pPr marL="0" lvl="0" indent="0" algn="l">
                <a:lnSpc>
                  <a:spcPts val="2417"/>
                </a:lnSpc>
                <a:spcBef>
                  <a:spcPct val="0"/>
                </a:spcBef>
              </a:pPr>
              <a:r>
                <a:rPr lang="en-US" sz="1859" u="none" strike="noStrike">
                  <a:solidFill>
                    <a:srgbClr val="000000"/>
                  </a:solidFill>
                  <a:latin typeface="Be Vietnam"/>
                  <a:ea typeface="Be Vietnam"/>
                  <a:cs typeface="Be Vietnam"/>
                  <a:sym typeface="Be Vietnam"/>
                </a:rPr>
                <a:t>Engaging stakeholders such as healthcare professionals and data scientists is crucial to align objectives with </a:t>
              </a:r>
              <a:r>
                <a:rPr lang="en-US" sz="1859" b="1" u="none" strike="noStrike">
                  <a:solidFill>
                    <a:srgbClr val="000000"/>
                  </a:solidFill>
                  <a:latin typeface="Be Vietnam Ultra-Bold"/>
                  <a:ea typeface="Be Vietnam Ultra-Bold"/>
                  <a:cs typeface="Be Vietnam Ultra-Bold"/>
                  <a:sym typeface="Be Vietnam Ultra-Bold"/>
                </a:rPr>
                <a:t>real-world needs</a:t>
              </a:r>
              <a:r>
                <a:rPr lang="en-US" sz="1859" u="none" strike="noStrike">
                  <a:solidFill>
                    <a:srgbClr val="000000"/>
                  </a:solidFill>
                  <a:latin typeface="Be Vietnam"/>
                  <a:ea typeface="Be Vietnam"/>
                  <a:cs typeface="Be Vietnam"/>
                  <a:sym typeface="Be Vietnam"/>
                </a:rPr>
                <a:t>, ensuring the project is viable, effective, and beneficial for patient outcomes in pneumonia detection.</a:t>
              </a:r>
            </a:p>
          </p:txBody>
        </p:sp>
      </p:grpSp>
      <p:grpSp>
        <p:nvGrpSpPr>
          <p:cNvPr id="13" name="Group 13"/>
          <p:cNvGrpSpPr/>
          <p:nvPr/>
        </p:nvGrpSpPr>
        <p:grpSpPr>
          <a:xfrm>
            <a:off x="13213466" y="913083"/>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98615" r="-98615"/>
              </a:stretch>
            </a:blipFill>
          </p:spPr>
          <p:txBody>
            <a:bodyPr/>
            <a:lstStyle/>
            <a:p>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1873250"/>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Scope and Constraints</a:t>
            </a:r>
          </a:p>
        </p:txBody>
      </p:sp>
      <p:grpSp>
        <p:nvGrpSpPr>
          <p:cNvPr id="4" name="Group 4"/>
          <p:cNvGrpSpPr/>
          <p:nvPr/>
        </p:nvGrpSpPr>
        <p:grpSpPr>
          <a:xfrm>
            <a:off x="4721062" y="4133969"/>
            <a:ext cx="2994491" cy="5029422"/>
            <a:chOff x="0" y="0"/>
            <a:chExt cx="3992654" cy="6705896"/>
          </a:xfrm>
        </p:grpSpPr>
        <p:sp>
          <p:nvSpPr>
            <p:cNvPr id="5" name="TextBox 5"/>
            <p:cNvSpPr txBox="1"/>
            <p:nvPr/>
          </p:nvSpPr>
          <p:spPr>
            <a:xfrm>
              <a:off x="0" y="-47625"/>
              <a:ext cx="3992654" cy="516509"/>
            </a:xfrm>
            <a:prstGeom prst="rect">
              <a:avLst/>
            </a:prstGeom>
          </p:spPr>
          <p:txBody>
            <a:bodyPr lIns="0" tIns="0" rIns="0" bIns="0" rtlCol="0" anchor="t">
              <a:spAutoFit/>
            </a:bodyPr>
            <a:lstStyle/>
            <a:p>
              <a:pPr marL="0" lvl="0" indent="0" algn="l">
                <a:lnSpc>
                  <a:spcPts val="3003"/>
                </a:lnSpc>
              </a:pPr>
              <a:r>
                <a:rPr lang="en-US" sz="2310">
                  <a:solidFill>
                    <a:srgbClr val="000000"/>
                  </a:solidFill>
                  <a:latin typeface="Helios Extended"/>
                  <a:ea typeface="Helios Extended"/>
                  <a:cs typeface="Helios Extended"/>
                  <a:sym typeface="Helios Extended"/>
                </a:rPr>
                <a:t>Data Availability</a:t>
              </a:r>
            </a:p>
          </p:txBody>
        </p:sp>
        <p:sp>
          <p:nvSpPr>
            <p:cNvPr id="6" name="TextBox 6"/>
            <p:cNvSpPr txBox="1"/>
            <p:nvPr/>
          </p:nvSpPr>
          <p:spPr>
            <a:xfrm>
              <a:off x="0" y="1075309"/>
              <a:ext cx="3992654" cy="5630587"/>
            </a:xfrm>
            <a:prstGeom prst="rect">
              <a:avLst/>
            </a:prstGeom>
          </p:spPr>
          <p:txBody>
            <a:bodyPr lIns="0" tIns="0" rIns="0" bIns="0" rtlCol="0" anchor="t">
              <a:spAutoFit/>
            </a:bodyPr>
            <a:lstStyle/>
            <a:p>
              <a:pPr marL="0" lvl="0" indent="0" algn="l">
                <a:lnSpc>
                  <a:spcPts val="2824"/>
                </a:lnSpc>
                <a:spcBef>
                  <a:spcPct val="0"/>
                </a:spcBef>
              </a:pPr>
              <a:r>
                <a:rPr lang="en-US" sz="2172" u="none" strike="noStrike">
                  <a:solidFill>
                    <a:srgbClr val="000000"/>
                  </a:solidFill>
                  <a:latin typeface="Be Vietnam"/>
                  <a:ea typeface="Be Vietnam"/>
                  <a:cs typeface="Be Vietnam"/>
                  <a:sym typeface="Be Vietnam"/>
                </a:rPr>
                <a:t>The success of the project hinges on </a:t>
              </a:r>
              <a:r>
                <a:rPr lang="en-US" sz="2172" b="1" u="none" strike="noStrike">
                  <a:solidFill>
                    <a:srgbClr val="000000"/>
                  </a:solidFill>
                  <a:latin typeface="Be Vietnam Ultra-Bold"/>
                  <a:ea typeface="Be Vietnam Ultra-Bold"/>
                  <a:cs typeface="Be Vietnam Ultra-Bold"/>
                  <a:sym typeface="Be Vietnam Ultra-Bold"/>
                </a:rPr>
                <a:t>access to high-quality labeled datasets</a:t>
              </a:r>
              <a:r>
                <a:rPr lang="en-US" sz="2172" u="none" strike="noStrike">
                  <a:solidFill>
                    <a:srgbClr val="000000"/>
                  </a:solidFill>
                  <a:latin typeface="Be Vietnam"/>
                  <a:ea typeface="Be Vietnam"/>
                  <a:cs typeface="Be Vietnam"/>
                  <a:sym typeface="Be Vietnam"/>
                </a:rPr>
                <a:t>. Limited availability of comprehensive medical images can impact the effectiveness of the models developed for pneumonia detection.</a:t>
              </a:r>
            </a:p>
          </p:txBody>
        </p:sp>
      </p:grpSp>
      <p:grpSp>
        <p:nvGrpSpPr>
          <p:cNvPr id="7" name="Group 7"/>
          <p:cNvGrpSpPr/>
          <p:nvPr/>
        </p:nvGrpSpPr>
        <p:grpSpPr>
          <a:xfrm>
            <a:off x="1028700" y="4133969"/>
            <a:ext cx="3014466" cy="5029422"/>
            <a:chOff x="0" y="0"/>
            <a:chExt cx="4019287" cy="6705896"/>
          </a:xfrm>
        </p:grpSpPr>
        <p:sp>
          <p:nvSpPr>
            <p:cNvPr id="8" name="TextBox 8"/>
            <p:cNvSpPr txBox="1"/>
            <p:nvPr/>
          </p:nvSpPr>
          <p:spPr>
            <a:xfrm>
              <a:off x="0" y="-47625"/>
              <a:ext cx="4019287" cy="516509"/>
            </a:xfrm>
            <a:prstGeom prst="rect">
              <a:avLst/>
            </a:prstGeom>
          </p:spPr>
          <p:txBody>
            <a:bodyPr lIns="0" tIns="0" rIns="0" bIns="0" rtlCol="0" anchor="t">
              <a:spAutoFit/>
            </a:bodyPr>
            <a:lstStyle/>
            <a:p>
              <a:pPr marL="0" lvl="0" indent="0" algn="l">
                <a:lnSpc>
                  <a:spcPts val="3003"/>
                </a:lnSpc>
              </a:pPr>
              <a:r>
                <a:rPr lang="en-US" sz="2310">
                  <a:solidFill>
                    <a:srgbClr val="000000"/>
                  </a:solidFill>
                  <a:latin typeface="Helios Extended"/>
                  <a:ea typeface="Helios Extended"/>
                  <a:cs typeface="Helios Extended"/>
                  <a:sym typeface="Helios Extended"/>
                </a:rPr>
                <a:t>Project Limitations</a:t>
              </a:r>
            </a:p>
          </p:txBody>
        </p:sp>
        <p:sp>
          <p:nvSpPr>
            <p:cNvPr id="9" name="TextBox 9"/>
            <p:cNvSpPr txBox="1"/>
            <p:nvPr/>
          </p:nvSpPr>
          <p:spPr>
            <a:xfrm>
              <a:off x="0" y="1075309"/>
              <a:ext cx="4019287" cy="5630587"/>
            </a:xfrm>
            <a:prstGeom prst="rect">
              <a:avLst/>
            </a:prstGeom>
          </p:spPr>
          <p:txBody>
            <a:bodyPr lIns="0" tIns="0" rIns="0" bIns="0" rtlCol="0" anchor="t">
              <a:spAutoFit/>
            </a:bodyPr>
            <a:lstStyle/>
            <a:p>
              <a:pPr marL="0" lvl="0" indent="0" algn="l">
                <a:lnSpc>
                  <a:spcPts val="2824"/>
                </a:lnSpc>
                <a:spcBef>
                  <a:spcPct val="0"/>
                </a:spcBef>
              </a:pPr>
              <a:r>
                <a:rPr lang="en-US" sz="2172" u="none" strike="noStrike">
                  <a:solidFill>
                    <a:srgbClr val="000000"/>
                  </a:solidFill>
                  <a:latin typeface="Be Vietnam"/>
                  <a:ea typeface="Be Vietnam"/>
                  <a:cs typeface="Be Vietnam"/>
                  <a:sym typeface="Be Vietnam"/>
                </a:rPr>
                <a:t>The project faces </a:t>
              </a:r>
              <a:r>
                <a:rPr lang="en-US" sz="2172" b="1" u="none" strike="noStrike">
                  <a:solidFill>
                    <a:srgbClr val="000000"/>
                  </a:solidFill>
                  <a:latin typeface="Be Vietnam Ultra-Bold"/>
                  <a:ea typeface="Be Vietnam Ultra-Bold"/>
                  <a:cs typeface="Be Vietnam Ultra-Bold"/>
                  <a:sym typeface="Be Vietnam Ultra-Bold"/>
                </a:rPr>
                <a:t>resource limitations</a:t>
              </a:r>
              <a:r>
                <a:rPr lang="en-US" sz="2172" u="none" strike="noStrike">
                  <a:solidFill>
                    <a:srgbClr val="000000"/>
                  </a:solidFill>
                  <a:latin typeface="Be Vietnam"/>
                  <a:ea typeface="Be Vietnam"/>
                  <a:cs typeface="Be Vietnam"/>
                  <a:sym typeface="Be Vietnam"/>
                </a:rPr>
                <a:t> including time and funding, which restrict the extent of data collection and model training. Addressing these constraints is crucial for achieving a meaningful outcome in pneumonia detection.</a:t>
              </a:r>
            </a:p>
          </p:txBody>
        </p:sp>
      </p:grpSp>
      <p:grpSp>
        <p:nvGrpSpPr>
          <p:cNvPr id="10" name="Group 10"/>
          <p:cNvGrpSpPr/>
          <p:nvPr/>
        </p:nvGrpSpPr>
        <p:grpSpPr>
          <a:xfrm>
            <a:off x="8413423" y="4133969"/>
            <a:ext cx="3034440" cy="4705572"/>
            <a:chOff x="0" y="0"/>
            <a:chExt cx="4045921" cy="6274096"/>
          </a:xfrm>
        </p:grpSpPr>
        <p:sp>
          <p:nvSpPr>
            <p:cNvPr id="11" name="TextBox 11"/>
            <p:cNvSpPr txBox="1"/>
            <p:nvPr/>
          </p:nvSpPr>
          <p:spPr>
            <a:xfrm>
              <a:off x="0" y="-47625"/>
              <a:ext cx="4045921" cy="1024509"/>
            </a:xfrm>
            <a:prstGeom prst="rect">
              <a:avLst/>
            </a:prstGeom>
          </p:spPr>
          <p:txBody>
            <a:bodyPr lIns="0" tIns="0" rIns="0" bIns="0" rtlCol="0" anchor="t">
              <a:spAutoFit/>
            </a:bodyPr>
            <a:lstStyle/>
            <a:p>
              <a:pPr marL="0" lvl="0" indent="0" algn="l">
                <a:lnSpc>
                  <a:spcPts val="3003"/>
                </a:lnSpc>
              </a:pPr>
              <a:r>
                <a:rPr lang="en-US" sz="2310">
                  <a:solidFill>
                    <a:srgbClr val="000000"/>
                  </a:solidFill>
                  <a:latin typeface="Helios Extended"/>
                  <a:ea typeface="Helios Extended"/>
                  <a:cs typeface="Helios Extended"/>
                  <a:sym typeface="Helios Extended"/>
                </a:rPr>
                <a:t>Regulatory Compliance</a:t>
              </a:r>
            </a:p>
          </p:txBody>
        </p:sp>
        <p:sp>
          <p:nvSpPr>
            <p:cNvPr id="12" name="TextBox 12"/>
            <p:cNvSpPr txBox="1"/>
            <p:nvPr/>
          </p:nvSpPr>
          <p:spPr>
            <a:xfrm>
              <a:off x="0" y="1583309"/>
              <a:ext cx="4045921" cy="4690787"/>
            </a:xfrm>
            <a:prstGeom prst="rect">
              <a:avLst/>
            </a:prstGeom>
          </p:spPr>
          <p:txBody>
            <a:bodyPr lIns="0" tIns="0" rIns="0" bIns="0" rtlCol="0" anchor="t">
              <a:spAutoFit/>
            </a:bodyPr>
            <a:lstStyle/>
            <a:p>
              <a:pPr marL="0" lvl="0" indent="0" algn="l">
                <a:lnSpc>
                  <a:spcPts val="2824"/>
                </a:lnSpc>
                <a:spcBef>
                  <a:spcPct val="0"/>
                </a:spcBef>
              </a:pPr>
              <a:r>
                <a:rPr lang="en-US" sz="2172" u="none" strike="noStrike">
                  <a:solidFill>
                    <a:srgbClr val="000000"/>
                  </a:solidFill>
                  <a:latin typeface="Be Vietnam"/>
                  <a:ea typeface="Be Vietnam"/>
                  <a:cs typeface="Be Vietnam"/>
                  <a:sym typeface="Be Vietnam"/>
                </a:rPr>
                <a:t>Navigating through </a:t>
              </a:r>
              <a:r>
                <a:rPr lang="en-US" sz="2172" b="1" u="none" strike="noStrike">
                  <a:solidFill>
                    <a:srgbClr val="000000"/>
                  </a:solidFill>
                  <a:latin typeface="Be Vietnam Ultra-Bold"/>
                  <a:ea typeface="Be Vietnam Ultra-Bold"/>
                  <a:cs typeface="Be Vietnam Ultra-Bold"/>
                  <a:sym typeface="Be Vietnam Ultra-Bold"/>
                </a:rPr>
                <a:t>healthcare regulations</a:t>
              </a:r>
              <a:r>
                <a:rPr lang="en-US" sz="2172" u="none" strike="noStrike">
                  <a:solidFill>
                    <a:srgbClr val="000000"/>
                  </a:solidFill>
                  <a:latin typeface="Be Vietnam"/>
                  <a:ea typeface="Be Vietnam"/>
                  <a:cs typeface="Be Vietnam"/>
                  <a:sym typeface="Be Vietnam"/>
                </a:rPr>
                <a:t> is essential. Compliance with data privacy laws and ethical standards is paramount to ensure the project aligns with best practices in medical data usage.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AF672"/>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968375"/>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Key Data Sources</a:t>
            </a:r>
          </a:p>
        </p:txBody>
      </p:sp>
      <p:grpSp>
        <p:nvGrpSpPr>
          <p:cNvPr id="4" name="Group 4"/>
          <p:cNvGrpSpPr/>
          <p:nvPr/>
        </p:nvGrpSpPr>
        <p:grpSpPr>
          <a:xfrm>
            <a:off x="4721062" y="4133969"/>
            <a:ext cx="2994491" cy="4086616"/>
            <a:chOff x="0" y="0"/>
            <a:chExt cx="3992654" cy="5448821"/>
          </a:xfrm>
        </p:grpSpPr>
        <p:sp>
          <p:nvSpPr>
            <p:cNvPr id="5" name="TextBox 5"/>
            <p:cNvSpPr txBox="1"/>
            <p:nvPr/>
          </p:nvSpPr>
          <p:spPr>
            <a:xfrm>
              <a:off x="0" y="-38100"/>
              <a:ext cx="3992654" cy="8194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Stakeholder Engagement</a:t>
              </a:r>
            </a:p>
          </p:txBody>
        </p:sp>
        <p:sp>
          <p:nvSpPr>
            <p:cNvPr id="6" name="TextBox 6"/>
            <p:cNvSpPr txBox="1"/>
            <p:nvPr/>
          </p:nvSpPr>
          <p:spPr>
            <a:xfrm>
              <a:off x="0" y="1397260"/>
              <a:ext cx="3992654" cy="4051560"/>
            </a:xfrm>
            <a:prstGeom prst="rect">
              <a:avLst/>
            </a:prstGeom>
          </p:spPr>
          <p:txBody>
            <a:bodyPr lIns="0" tIns="0" rIns="0" bIns="0" rtlCol="0" anchor="t">
              <a:spAutoFit/>
            </a:bodyPr>
            <a:lstStyle/>
            <a:p>
              <a:pPr marL="0" lvl="0" indent="0" algn="l">
                <a:lnSpc>
                  <a:spcPts val="2417"/>
                </a:lnSpc>
                <a:spcBef>
                  <a:spcPct val="0"/>
                </a:spcBef>
              </a:pPr>
              <a:r>
                <a:rPr lang="en-US" sz="1859" u="none" strike="noStrike">
                  <a:solidFill>
                    <a:srgbClr val="000000"/>
                  </a:solidFill>
                  <a:latin typeface="Be Vietnam"/>
                  <a:ea typeface="Be Vietnam"/>
                  <a:cs typeface="Be Vietnam"/>
                  <a:sym typeface="Be Vietnam"/>
                </a:rPr>
                <a:t>Engaging with healthcare professionals and data scientists is crucial. Their insights help us align our project goals with </a:t>
              </a:r>
              <a:r>
                <a:rPr lang="en-US" sz="1859" b="1" u="none" strike="noStrike">
                  <a:solidFill>
                    <a:srgbClr val="000000"/>
                  </a:solidFill>
                  <a:latin typeface="Be Vietnam Ultra-Bold"/>
                  <a:ea typeface="Be Vietnam Ultra-Bold"/>
                  <a:cs typeface="Be Vietnam Ultra-Bold"/>
                  <a:sym typeface="Be Vietnam Ultra-Bold"/>
                </a:rPr>
                <a:t>industry needs</a:t>
              </a:r>
              <a:r>
                <a:rPr lang="en-US" sz="1859" u="none" strike="noStrike">
                  <a:solidFill>
                    <a:srgbClr val="000000"/>
                  </a:solidFill>
                  <a:latin typeface="Be Vietnam"/>
                  <a:ea typeface="Be Vietnam"/>
                  <a:cs typeface="Be Vietnam"/>
                  <a:sym typeface="Be Vietnam"/>
                </a:rPr>
                <a:t>, ensuring relevant outcomes and practical applications in real-world healthcare scenarios.</a:t>
              </a:r>
            </a:p>
          </p:txBody>
        </p:sp>
      </p:grpSp>
      <p:grpSp>
        <p:nvGrpSpPr>
          <p:cNvPr id="7" name="Group 7"/>
          <p:cNvGrpSpPr/>
          <p:nvPr/>
        </p:nvGrpSpPr>
        <p:grpSpPr>
          <a:xfrm>
            <a:off x="1028700" y="4133969"/>
            <a:ext cx="3014466" cy="3781816"/>
            <a:chOff x="0" y="0"/>
            <a:chExt cx="4019287" cy="5042421"/>
          </a:xfrm>
        </p:grpSpPr>
        <p:sp>
          <p:nvSpPr>
            <p:cNvPr id="8" name="TextBox 8"/>
            <p:cNvSpPr txBox="1"/>
            <p:nvPr/>
          </p:nvSpPr>
          <p:spPr>
            <a:xfrm>
              <a:off x="0" y="-38100"/>
              <a:ext cx="4019287" cy="8194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Data Collection Methods</a:t>
              </a:r>
            </a:p>
          </p:txBody>
        </p:sp>
        <p:sp>
          <p:nvSpPr>
            <p:cNvPr id="9" name="TextBox 9"/>
            <p:cNvSpPr txBox="1"/>
            <p:nvPr/>
          </p:nvSpPr>
          <p:spPr>
            <a:xfrm>
              <a:off x="0" y="1397260"/>
              <a:ext cx="4019287" cy="3645160"/>
            </a:xfrm>
            <a:prstGeom prst="rect">
              <a:avLst/>
            </a:prstGeom>
          </p:spPr>
          <p:txBody>
            <a:bodyPr lIns="0" tIns="0" rIns="0" bIns="0" rtlCol="0" anchor="t">
              <a:spAutoFit/>
            </a:bodyPr>
            <a:lstStyle/>
            <a:p>
              <a:pPr marL="0" lvl="0" indent="0" algn="l">
                <a:lnSpc>
                  <a:spcPts val="2417"/>
                </a:lnSpc>
                <a:spcBef>
                  <a:spcPct val="0"/>
                </a:spcBef>
              </a:pPr>
              <a:r>
                <a:rPr lang="en-US" sz="1859" u="none" strike="noStrike">
                  <a:solidFill>
                    <a:srgbClr val="000000"/>
                  </a:solidFill>
                  <a:latin typeface="Be Vietnam"/>
                  <a:ea typeface="Be Vietnam"/>
                  <a:cs typeface="Be Vietnam"/>
                  <a:sym typeface="Be Vietnam"/>
                </a:rPr>
                <a:t>To ensure accuracy, we sourced medical images from </a:t>
              </a:r>
              <a:r>
                <a:rPr lang="en-US" sz="1859" b="1" u="none" strike="noStrike">
                  <a:solidFill>
                    <a:srgbClr val="000000"/>
                  </a:solidFill>
                  <a:latin typeface="Be Vietnam Ultra-Bold"/>
                  <a:ea typeface="Be Vietnam Ultra-Bold"/>
                  <a:cs typeface="Be Vietnam Ultra-Bold"/>
                  <a:sym typeface="Be Vietnam Ultra-Bold"/>
                </a:rPr>
                <a:t>public databases</a:t>
              </a:r>
              <a:r>
                <a:rPr lang="en-US" sz="1859" u="none" strike="noStrike">
                  <a:solidFill>
                    <a:srgbClr val="000000"/>
                  </a:solidFill>
                  <a:latin typeface="Be Vietnam"/>
                  <a:ea typeface="Be Vietnam"/>
                  <a:cs typeface="Be Vietnam"/>
                  <a:sym typeface="Be Vietnam"/>
                </a:rPr>
                <a:t> and partnered with local hospitals to gather real-world data for pneumonia detection, enriching our dataset for better training and validation.</a:t>
              </a:r>
            </a:p>
          </p:txBody>
        </p:sp>
      </p:grpSp>
      <p:grpSp>
        <p:nvGrpSpPr>
          <p:cNvPr id="10" name="Group 10"/>
          <p:cNvGrpSpPr/>
          <p:nvPr/>
        </p:nvGrpSpPr>
        <p:grpSpPr>
          <a:xfrm>
            <a:off x="8413423" y="4133969"/>
            <a:ext cx="3034440" cy="4086616"/>
            <a:chOff x="0" y="0"/>
            <a:chExt cx="4045921" cy="5448821"/>
          </a:xfrm>
        </p:grpSpPr>
        <p:sp>
          <p:nvSpPr>
            <p:cNvPr id="11" name="TextBox 11"/>
            <p:cNvSpPr txBox="1"/>
            <p:nvPr/>
          </p:nvSpPr>
          <p:spPr>
            <a:xfrm>
              <a:off x="0" y="-38100"/>
              <a:ext cx="4045921" cy="413010"/>
            </a:xfrm>
            <a:prstGeom prst="rect">
              <a:avLst/>
            </a:prstGeom>
          </p:spPr>
          <p:txBody>
            <a:bodyPr lIns="0" tIns="0" rIns="0" bIns="0" rtlCol="0" anchor="t">
              <a:spAutoFit/>
            </a:bodyPr>
            <a:lstStyle/>
            <a:p>
              <a:pPr marL="0" lvl="0" indent="0" algn="l">
                <a:lnSpc>
                  <a:spcPts val="2417"/>
                </a:lnSpc>
              </a:pPr>
              <a:r>
                <a:rPr lang="en-US" sz="1859">
                  <a:solidFill>
                    <a:srgbClr val="000000"/>
                  </a:solidFill>
                  <a:latin typeface="Helios Extended"/>
                  <a:ea typeface="Helios Extended"/>
                  <a:cs typeface="Helios Extended"/>
                  <a:sym typeface="Helios Extended"/>
                </a:rPr>
                <a:t>Ethical Considerations</a:t>
              </a:r>
            </a:p>
          </p:txBody>
        </p:sp>
        <p:sp>
          <p:nvSpPr>
            <p:cNvPr id="12" name="TextBox 12"/>
            <p:cNvSpPr txBox="1"/>
            <p:nvPr/>
          </p:nvSpPr>
          <p:spPr>
            <a:xfrm>
              <a:off x="0" y="990860"/>
              <a:ext cx="4045921" cy="4457960"/>
            </a:xfrm>
            <a:prstGeom prst="rect">
              <a:avLst/>
            </a:prstGeom>
          </p:spPr>
          <p:txBody>
            <a:bodyPr lIns="0" tIns="0" rIns="0" bIns="0" rtlCol="0" anchor="t">
              <a:spAutoFit/>
            </a:bodyPr>
            <a:lstStyle/>
            <a:p>
              <a:pPr marL="0" lvl="0" indent="0" algn="l">
                <a:lnSpc>
                  <a:spcPts val="2417"/>
                </a:lnSpc>
                <a:spcBef>
                  <a:spcPct val="0"/>
                </a:spcBef>
              </a:pPr>
              <a:r>
                <a:rPr lang="en-US" sz="1859" u="none" strike="noStrike">
                  <a:solidFill>
                    <a:srgbClr val="000000"/>
                  </a:solidFill>
                  <a:latin typeface="Be Vietnam"/>
                  <a:ea typeface="Be Vietnam"/>
                  <a:cs typeface="Be Vietnam"/>
                  <a:sym typeface="Be Vietnam"/>
                </a:rPr>
                <a:t>We uphold strict ethical standards in data handling, ensuring </a:t>
              </a:r>
              <a:r>
                <a:rPr lang="en-US" sz="1859" b="1" u="none" strike="noStrike">
                  <a:solidFill>
                    <a:srgbClr val="000000"/>
                  </a:solidFill>
                  <a:latin typeface="Be Vietnam Ultra-Bold"/>
                  <a:ea typeface="Be Vietnam Ultra-Bold"/>
                  <a:cs typeface="Be Vietnam Ultra-Bold"/>
                  <a:sym typeface="Be Vietnam Ultra-Bold"/>
                </a:rPr>
                <a:t>patient privacy</a:t>
              </a:r>
              <a:r>
                <a:rPr lang="en-US" sz="1859" u="none" strike="noStrike">
                  <a:solidFill>
                    <a:srgbClr val="000000"/>
                  </a:solidFill>
                  <a:latin typeface="Be Vietnam"/>
                  <a:ea typeface="Be Vietnam"/>
                  <a:cs typeface="Be Vietnam"/>
                  <a:sym typeface="Be Vietnam"/>
                </a:rPr>
                <a:t> and compliance with regulations. Transparency with stakeholders is fundamental to maintain trust and accountability throughout the project's lifecycle.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AF672"/>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1873250"/>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Methodology Overview</a:t>
            </a:r>
          </a:p>
        </p:txBody>
      </p:sp>
      <p:grpSp>
        <p:nvGrpSpPr>
          <p:cNvPr id="4" name="Group 4"/>
          <p:cNvGrpSpPr/>
          <p:nvPr/>
        </p:nvGrpSpPr>
        <p:grpSpPr>
          <a:xfrm>
            <a:off x="4721062" y="4133969"/>
            <a:ext cx="2994491" cy="5058759"/>
            <a:chOff x="0" y="0"/>
            <a:chExt cx="3992654" cy="6745012"/>
          </a:xfrm>
        </p:grpSpPr>
        <p:sp>
          <p:nvSpPr>
            <p:cNvPr id="5" name="TextBox 5"/>
            <p:cNvSpPr txBox="1"/>
            <p:nvPr/>
          </p:nvSpPr>
          <p:spPr>
            <a:xfrm>
              <a:off x="0" y="-38100"/>
              <a:ext cx="3992654" cy="1485900"/>
            </a:xfrm>
            <a:prstGeom prst="rect">
              <a:avLst/>
            </a:prstGeom>
          </p:spPr>
          <p:txBody>
            <a:bodyPr lIns="0" tIns="0" rIns="0" bIns="0" rtlCol="0" anchor="t">
              <a:spAutoFit/>
            </a:bodyPr>
            <a:lstStyle/>
            <a:p>
              <a:pPr marL="0" lvl="0" indent="0" algn="l">
                <a:lnSpc>
                  <a:spcPts val="2925"/>
                </a:lnSpc>
              </a:pPr>
              <a:r>
                <a:rPr lang="en-US" sz="2250">
                  <a:solidFill>
                    <a:srgbClr val="000000"/>
                  </a:solidFill>
                  <a:latin typeface="Helios Extended"/>
                  <a:ea typeface="Helios Extended"/>
                  <a:cs typeface="Helios Extended"/>
                  <a:sym typeface="Helios Extended"/>
                </a:rPr>
                <a:t>Image Preprocessing Techniques</a:t>
              </a:r>
            </a:p>
          </p:txBody>
        </p:sp>
        <p:sp>
          <p:nvSpPr>
            <p:cNvPr id="6" name="TextBox 6"/>
            <p:cNvSpPr txBox="1"/>
            <p:nvPr/>
          </p:nvSpPr>
          <p:spPr>
            <a:xfrm>
              <a:off x="0" y="2054225"/>
              <a:ext cx="3992654" cy="4690787"/>
            </a:xfrm>
            <a:prstGeom prst="rect">
              <a:avLst/>
            </a:prstGeom>
          </p:spPr>
          <p:txBody>
            <a:bodyPr lIns="0" tIns="0" rIns="0" bIns="0" rtlCol="0" anchor="t">
              <a:spAutoFit/>
            </a:bodyPr>
            <a:lstStyle/>
            <a:p>
              <a:pPr marL="0" lvl="0" indent="0" algn="l">
                <a:lnSpc>
                  <a:spcPts val="2824"/>
                </a:lnSpc>
                <a:spcBef>
                  <a:spcPct val="0"/>
                </a:spcBef>
              </a:pPr>
              <a:r>
                <a:rPr lang="en-US" sz="2172" u="none" strike="noStrike">
                  <a:solidFill>
                    <a:srgbClr val="000000"/>
                  </a:solidFill>
                  <a:latin typeface="Be Vietnam"/>
                  <a:ea typeface="Be Vietnam"/>
                  <a:cs typeface="Be Vietnam"/>
                  <a:sym typeface="Be Vietnam"/>
                </a:rPr>
                <a:t>Images undergo various </a:t>
              </a:r>
              <a:r>
                <a:rPr lang="en-US" sz="2172" b="1" u="none" strike="noStrike">
                  <a:solidFill>
                    <a:srgbClr val="000000"/>
                  </a:solidFill>
                  <a:latin typeface="Be Vietnam Ultra-Bold"/>
                  <a:ea typeface="Be Vietnam Ultra-Bold"/>
                  <a:cs typeface="Be Vietnam Ultra-Bold"/>
                  <a:sym typeface="Be Vietnam Ultra-Bold"/>
                </a:rPr>
                <a:t>preprocessing steps</a:t>
              </a:r>
              <a:r>
                <a:rPr lang="en-US" sz="2172" u="none" strike="noStrike">
                  <a:solidFill>
                    <a:srgbClr val="000000"/>
                  </a:solidFill>
                  <a:latin typeface="Be Vietnam"/>
                  <a:ea typeface="Be Vietnam"/>
                  <a:cs typeface="Be Vietnam"/>
                  <a:sym typeface="Be Vietnam"/>
                </a:rPr>
                <a:t> such as normalization and augmentation. These techniques enhance model performance by providing a robust dataset that improves generalizability.</a:t>
              </a:r>
            </a:p>
          </p:txBody>
        </p:sp>
      </p:grpSp>
      <p:grpSp>
        <p:nvGrpSpPr>
          <p:cNvPr id="7" name="Group 7"/>
          <p:cNvGrpSpPr/>
          <p:nvPr/>
        </p:nvGrpSpPr>
        <p:grpSpPr>
          <a:xfrm>
            <a:off x="1028700" y="4133969"/>
            <a:ext cx="3014466" cy="4334859"/>
            <a:chOff x="0" y="0"/>
            <a:chExt cx="4019287" cy="5779812"/>
          </a:xfrm>
        </p:grpSpPr>
        <p:sp>
          <p:nvSpPr>
            <p:cNvPr id="8" name="TextBox 8"/>
            <p:cNvSpPr txBox="1"/>
            <p:nvPr/>
          </p:nvSpPr>
          <p:spPr>
            <a:xfrm>
              <a:off x="0" y="-38100"/>
              <a:ext cx="4019287" cy="990600"/>
            </a:xfrm>
            <a:prstGeom prst="rect">
              <a:avLst/>
            </a:prstGeom>
          </p:spPr>
          <p:txBody>
            <a:bodyPr lIns="0" tIns="0" rIns="0" bIns="0" rtlCol="0" anchor="t">
              <a:spAutoFit/>
            </a:bodyPr>
            <a:lstStyle/>
            <a:p>
              <a:pPr marL="0" lvl="0" indent="0" algn="l">
                <a:lnSpc>
                  <a:spcPts val="2925"/>
                </a:lnSpc>
              </a:pPr>
              <a:r>
                <a:rPr lang="en-US" sz="2250">
                  <a:solidFill>
                    <a:srgbClr val="000000"/>
                  </a:solidFill>
                  <a:latin typeface="Helios Extended"/>
                  <a:ea typeface="Helios Extended"/>
                  <a:cs typeface="Helios Extended"/>
                  <a:sym typeface="Helios Extended"/>
                </a:rPr>
                <a:t>Data Collection Process</a:t>
              </a:r>
            </a:p>
          </p:txBody>
        </p:sp>
        <p:sp>
          <p:nvSpPr>
            <p:cNvPr id="9" name="TextBox 9"/>
            <p:cNvSpPr txBox="1"/>
            <p:nvPr/>
          </p:nvSpPr>
          <p:spPr>
            <a:xfrm>
              <a:off x="0" y="1558925"/>
              <a:ext cx="4019287" cy="4220887"/>
            </a:xfrm>
            <a:prstGeom prst="rect">
              <a:avLst/>
            </a:prstGeom>
          </p:spPr>
          <p:txBody>
            <a:bodyPr lIns="0" tIns="0" rIns="0" bIns="0" rtlCol="0" anchor="t">
              <a:spAutoFit/>
            </a:bodyPr>
            <a:lstStyle/>
            <a:p>
              <a:pPr marL="0" lvl="0" indent="0" algn="l">
                <a:lnSpc>
                  <a:spcPts val="2824"/>
                </a:lnSpc>
                <a:spcBef>
                  <a:spcPct val="0"/>
                </a:spcBef>
              </a:pPr>
              <a:r>
                <a:rPr lang="en-US" sz="2172" u="none" strike="noStrike">
                  <a:solidFill>
                    <a:srgbClr val="000000"/>
                  </a:solidFill>
                  <a:latin typeface="Be Vietnam"/>
                  <a:ea typeface="Be Vietnam"/>
                  <a:cs typeface="Be Vietnam"/>
                  <a:sym typeface="Be Vietnam"/>
                </a:rPr>
                <a:t>The </a:t>
              </a:r>
              <a:r>
                <a:rPr lang="en-US" sz="2172" b="1" u="none" strike="noStrike">
                  <a:solidFill>
                    <a:srgbClr val="000000"/>
                  </a:solidFill>
                  <a:latin typeface="Be Vietnam Ultra-Bold"/>
                  <a:ea typeface="Be Vietnam Ultra-Bold"/>
                  <a:cs typeface="Be Vietnam Ultra-Bold"/>
                  <a:sym typeface="Be Vietnam Ultra-Bold"/>
                </a:rPr>
                <a:t>initial phase</a:t>
              </a:r>
              <a:r>
                <a:rPr lang="en-US" sz="2172" u="none" strike="noStrike">
                  <a:solidFill>
                    <a:srgbClr val="000000"/>
                  </a:solidFill>
                  <a:latin typeface="Be Vietnam"/>
                  <a:ea typeface="Be Vietnam"/>
                  <a:cs typeface="Be Vietnam"/>
                  <a:sym typeface="Be Vietnam"/>
                </a:rPr>
                <a:t> involves gathering a diverse dataset of medical images. This collection is crucial for training the model accurately to detect pneumonia effectively.</a:t>
              </a:r>
            </a:p>
          </p:txBody>
        </p:sp>
      </p:grpSp>
      <p:grpSp>
        <p:nvGrpSpPr>
          <p:cNvPr id="10" name="Group 10"/>
          <p:cNvGrpSpPr/>
          <p:nvPr/>
        </p:nvGrpSpPr>
        <p:grpSpPr>
          <a:xfrm>
            <a:off x="8413423" y="4133969"/>
            <a:ext cx="3034440" cy="5058759"/>
            <a:chOff x="0" y="0"/>
            <a:chExt cx="4045921" cy="6745012"/>
          </a:xfrm>
        </p:grpSpPr>
        <p:sp>
          <p:nvSpPr>
            <p:cNvPr id="11" name="TextBox 11"/>
            <p:cNvSpPr txBox="1"/>
            <p:nvPr/>
          </p:nvSpPr>
          <p:spPr>
            <a:xfrm>
              <a:off x="0" y="-38100"/>
              <a:ext cx="4045921" cy="1485900"/>
            </a:xfrm>
            <a:prstGeom prst="rect">
              <a:avLst/>
            </a:prstGeom>
          </p:spPr>
          <p:txBody>
            <a:bodyPr lIns="0" tIns="0" rIns="0" bIns="0" rtlCol="0" anchor="t">
              <a:spAutoFit/>
            </a:bodyPr>
            <a:lstStyle/>
            <a:p>
              <a:pPr marL="0" lvl="0" indent="0" algn="l">
                <a:lnSpc>
                  <a:spcPts val="2925"/>
                </a:lnSpc>
              </a:pPr>
              <a:r>
                <a:rPr lang="en-US" sz="2250">
                  <a:solidFill>
                    <a:srgbClr val="000000"/>
                  </a:solidFill>
                  <a:latin typeface="Helios Extended"/>
                  <a:ea typeface="Helios Extended"/>
                  <a:cs typeface="Helios Extended"/>
                  <a:sym typeface="Helios Extended"/>
                </a:rPr>
                <a:t>Model Development Strategy</a:t>
              </a:r>
            </a:p>
          </p:txBody>
        </p:sp>
        <p:sp>
          <p:nvSpPr>
            <p:cNvPr id="12" name="TextBox 12"/>
            <p:cNvSpPr txBox="1"/>
            <p:nvPr/>
          </p:nvSpPr>
          <p:spPr>
            <a:xfrm>
              <a:off x="0" y="2054225"/>
              <a:ext cx="4045921" cy="4690787"/>
            </a:xfrm>
            <a:prstGeom prst="rect">
              <a:avLst/>
            </a:prstGeom>
          </p:spPr>
          <p:txBody>
            <a:bodyPr lIns="0" tIns="0" rIns="0" bIns="0" rtlCol="0" anchor="t">
              <a:spAutoFit/>
            </a:bodyPr>
            <a:lstStyle/>
            <a:p>
              <a:pPr marL="0" lvl="0" indent="0" algn="l">
                <a:lnSpc>
                  <a:spcPts val="2824"/>
                </a:lnSpc>
                <a:spcBef>
                  <a:spcPct val="0"/>
                </a:spcBef>
              </a:pPr>
              <a:r>
                <a:rPr lang="en-US" sz="2172" u="none" strike="noStrike">
                  <a:solidFill>
                    <a:srgbClr val="000000"/>
                  </a:solidFill>
                  <a:latin typeface="Be Vietnam"/>
                  <a:ea typeface="Be Vietnam"/>
                  <a:cs typeface="Be Vietnam"/>
                  <a:sym typeface="Be Vietnam"/>
                </a:rPr>
                <a:t>After preprocessing, we implement a </a:t>
              </a:r>
              <a:r>
                <a:rPr lang="en-US" sz="2172" b="1" u="none" strike="noStrike">
                  <a:solidFill>
                    <a:srgbClr val="000000"/>
                  </a:solidFill>
                  <a:latin typeface="Be Vietnam Ultra-Bold"/>
                  <a:ea typeface="Be Vietnam Ultra-Bold"/>
                  <a:cs typeface="Be Vietnam Ultra-Bold"/>
                  <a:sym typeface="Be Vietnam Ultra-Bold"/>
                </a:rPr>
                <a:t>structured approach</a:t>
              </a:r>
              <a:r>
                <a:rPr lang="en-US" sz="2172" u="none" strike="noStrike">
                  <a:solidFill>
                    <a:srgbClr val="000000"/>
                  </a:solidFill>
                  <a:latin typeface="Be Vietnam"/>
                  <a:ea typeface="Be Vietnam"/>
                  <a:cs typeface="Be Vietnam"/>
                  <a:sym typeface="Be Vietnam"/>
                </a:rPr>
                <a:t> for model development, selecting algorithms based on performance metrics to ensure accurate pneumonia detection.</a:t>
              </a:r>
            </a:p>
          </p:txBody>
        </p:sp>
      </p:grpSp>
      <p:grpSp>
        <p:nvGrpSpPr>
          <p:cNvPr id="13" name="Group 13"/>
          <p:cNvGrpSpPr/>
          <p:nvPr/>
        </p:nvGrpSpPr>
        <p:grpSpPr>
          <a:xfrm>
            <a:off x="13213466" y="913083"/>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98615" r="-98615"/>
              </a:stretch>
            </a:blipFill>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AF672"/>
        </a:solidFill>
        <a:effectLst/>
      </p:bgPr>
    </p:bg>
    <p:spTree>
      <p:nvGrpSpPr>
        <p:cNvPr id="1" name=""/>
        <p:cNvGrpSpPr/>
        <p:nvPr/>
      </p:nvGrpSpPr>
      <p:grpSpPr>
        <a:xfrm>
          <a:off x="0" y="0"/>
          <a:ext cx="0" cy="0"/>
          <a:chOff x="0" y="0"/>
          <a:chExt cx="0" cy="0"/>
        </a:xfrm>
      </p:grpSpPr>
      <p:sp>
        <p:nvSpPr>
          <p:cNvPr id="2" name="AutoShape 2"/>
          <p:cNvSpPr/>
          <p:nvPr/>
        </p:nvSpPr>
        <p:spPr>
          <a:xfrm>
            <a:off x="11622689" y="1836793"/>
            <a:ext cx="0" cy="6489987"/>
          </a:xfrm>
          <a:prstGeom prst="line">
            <a:avLst/>
          </a:prstGeom>
          <a:ln w="28575" cap="flat">
            <a:solidFill>
              <a:srgbClr val="008037"/>
            </a:solidFill>
            <a:prstDash val="solid"/>
            <a:headEnd type="none" w="sm" len="sm"/>
            <a:tailEnd type="none" w="sm" len="sm"/>
          </a:ln>
        </p:spPr>
        <p:txBody>
          <a:bodyPr/>
          <a:lstStyle/>
          <a:p>
            <a:endParaRPr lang="en-US"/>
          </a:p>
        </p:txBody>
      </p:sp>
      <p:grpSp>
        <p:nvGrpSpPr>
          <p:cNvPr id="3" name="Group 3"/>
          <p:cNvGrpSpPr/>
          <p:nvPr/>
        </p:nvGrpSpPr>
        <p:grpSpPr>
          <a:xfrm>
            <a:off x="11479429" y="1550274"/>
            <a:ext cx="286519" cy="28651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37"/>
            </a:solidFill>
            <a:ln cap="sq">
              <a:no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100"/>
                </a:lnSpc>
                <a:spcBef>
                  <a:spcPct val="0"/>
                </a:spcBef>
              </a:pPr>
              <a:endParaRPr/>
            </a:p>
          </p:txBody>
        </p:sp>
      </p:grpSp>
      <p:grpSp>
        <p:nvGrpSpPr>
          <p:cNvPr id="6" name="Group 6"/>
          <p:cNvGrpSpPr/>
          <p:nvPr/>
        </p:nvGrpSpPr>
        <p:grpSpPr>
          <a:xfrm>
            <a:off x="11479429" y="3784767"/>
            <a:ext cx="286519" cy="28651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37"/>
            </a:solidFill>
            <a:ln cap="sq">
              <a:no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100"/>
                </a:lnSpc>
                <a:spcBef>
                  <a:spcPct val="0"/>
                </a:spcBef>
              </a:pPr>
              <a:endParaRPr/>
            </a:p>
          </p:txBody>
        </p:sp>
      </p:grpSp>
      <p:grpSp>
        <p:nvGrpSpPr>
          <p:cNvPr id="9" name="Group 9"/>
          <p:cNvGrpSpPr/>
          <p:nvPr/>
        </p:nvGrpSpPr>
        <p:grpSpPr>
          <a:xfrm>
            <a:off x="11479429" y="6055773"/>
            <a:ext cx="286519" cy="2865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37"/>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100"/>
                </a:lnSpc>
                <a:spcBef>
                  <a:spcPct val="0"/>
                </a:spcBef>
              </a:pPr>
              <a:endParaRPr/>
            </a:p>
          </p:txBody>
        </p:sp>
      </p:grpSp>
      <p:grpSp>
        <p:nvGrpSpPr>
          <p:cNvPr id="12" name="Group 12"/>
          <p:cNvGrpSpPr/>
          <p:nvPr/>
        </p:nvGrpSpPr>
        <p:grpSpPr>
          <a:xfrm>
            <a:off x="11479429" y="8326780"/>
            <a:ext cx="286519" cy="28651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37"/>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15" name="Freeform 15"/>
          <p:cNvSpPr/>
          <p:nvPr/>
        </p:nvSpPr>
        <p:spPr>
          <a:xfrm rot="879030">
            <a:off x="-8709369" y="4654451"/>
            <a:ext cx="16276481" cy="8601494"/>
          </a:xfrm>
          <a:custGeom>
            <a:avLst/>
            <a:gdLst/>
            <a:ahLst/>
            <a:cxnLst/>
            <a:rect l="l" t="t" r="r" b="b"/>
            <a:pathLst>
              <a:path w="16276481" h="8601494">
                <a:moveTo>
                  <a:pt x="0" y="0"/>
                </a:moveTo>
                <a:lnTo>
                  <a:pt x="16276481" y="0"/>
                </a:lnTo>
                <a:lnTo>
                  <a:pt x="16276481" y="8601494"/>
                </a:lnTo>
                <a:lnTo>
                  <a:pt x="0" y="86014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6" name="Group 16"/>
          <p:cNvGrpSpPr/>
          <p:nvPr/>
        </p:nvGrpSpPr>
        <p:grpSpPr>
          <a:xfrm>
            <a:off x="1028700" y="1028700"/>
            <a:ext cx="7407194" cy="3869698"/>
            <a:chOff x="0" y="0"/>
            <a:chExt cx="9876259" cy="5159597"/>
          </a:xfrm>
        </p:grpSpPr>
        <p:sp>
          <p:nvSpPr>
            <p:cNvPr id="17" name="TextBox 17"/>
            <p:cNvSpPr txBox="1"/>
            <p:nvPr/>
          </p:nvSpPr>
          <p:spPr>
            <a:xfrm>
              <a:off x="0" y="19050"/>
              <a:ext cx="9876259" cy="3671041"/>
            </a:xfrm>
            <a:prstGeom prst="rect">
              <a:avLst/>
            </a:prstGeom>
          </p:spPr>
          <p:txBody>
            <a:bodyPr lIns="0" tIns="0" rIns="0" bIns="0" rtlCol="0" anchor="t">
              <a:spAutoFit/>
            </a:bodyPr>
            <a:lstStyle/>
            <a:p>
              <a:pPr marL="0" lvl="0" indent="0" algn="l">
                <a:lnSpc>
                  <a:spcPts val="7060"/>
                </a:lnSpc>
                <a:spcBef>
                  <a:spcPct val="0"/>
                </a:spcBef>
              </a:pPr>
              <a:r>
                <a:rPr lang="en-US" sz="6418" b="1" u="none" strike="noStrike">
                  <a:solidFill>
                    <a:srgbClr val="000000"/>
                  </a:solidFill>
                  <a:latin typeface="Helios Extended Bold"/>
                  <a:ea typeface="Helios Extended Bold"/>
                  <a:cs typeface="Helios Extended Bold"/>
                  <a:sym typeface="Helios Extended Bold"/>
                </a:rPr>
                <a:t>Data Wrangling Timeline</a:t>
              </a:r>
            </a:p>
          </p:txBody>
        </p:sp>
        <p:sp>
          <p:nvSpPr>
            <p:cNvPr id="18" name="TextBox 18"/>
            <p:cNvSpPr txBox="1"/>
            <p:nvPr/>
          </p:nvSpPr>
          <p:spPr>
            <a:xfrm>
              <a:off x="0" y="4052792"/>
              <a:ext cx="9876259" cy="1083945"/>
            </a:xfrm>
            <a:prstGeom prst="rect">
              <a:avLst/>
            </a:prstGeom>
          </p:spPr>
          <p:txBody>
            <a:bodyPr lIns="0" tIns="0" rIns="0" bIns="0" rtlCol="0" anchor="t">
              <a:spAutoFit/>
            </a:bodyPr>
            <a:lstStyle/>
            <a:p>
              <a:pPr marL="0" lvl="0" indent="0" algn="l">
                <a:lnSpc>
                  <a:spcPts val="3359"/>
                </a:lnSpc>
              </a:pPr>
              <a:r>
                <a:rPr lang="en-US" sz="2400">
                  <a:solidFill>
                    <a:srgbClr val="000000"/>
                  </a:solidFill>
                  <a:latin typeface="Be Vietnam"/>
                  <a:ea typeface="Be Vietnam"/>
                  <a:cs typeface="Be Vietnam"/>
                  <a:sym typeface="Be Vietnam"/>
                </a:rPr>
                <a:t>This timeline outlines key milestones in the data wrangling process for the project.</a:t>
              </a:r>
            </a:p>
          </p:txBody>
        </p:sp>
      </p:grpSp>
      <p:sp>
        <p:nvSpPr>
          <p:cNvPr id="19" name="TextBox 19"/>
          <p:cNvSpPr txBox="1"/>
          <p:nvPr/>
        </p:nvSpPr>
        <p:spPr>
          <a:xfrm>
            <a:off x="12385073" y="1405997"/>
            <a:ext cx="4454452" cy="824865"/>
          </a:xfrm>
          <a:prstGeom prst="rect">
            <a:avLst/>
          </a:prstGeom>
        </p:spPr>
        <p:txBody>
          <a:bodyPr lIns="0" tIns="0" rIns="0" bIns="0" rtlCol="0" anchor="t">
            <a:spAutoFit/>
          </a:bodyPr>
          <a:lstStyle/>
          <a:p>
            <a:pPr marL="0" lvl="0" indent="0" algn="l">
              <a:lnSpc>
                <a:spcPts val="3359"/>
              </a:lnSpc>
            </a:pPr>
            <a:r>
              <a:rPr lang="en-US" sz="2400">
                <a:solidFill>
                  <a:srgbClr val="000000"/>
                </a:solidFill>
                <a:latin typeface="Be Vietnam"/>
                <a:ea typeface="Be Vietnam"/>
                <a:cs typeface="Be Vietnam"/>
                <a:sym typeface="Be Vietnam"/>
              </a:rPr>
              <a:t>Gathered diverse medical images for analysis.</a:t>
            </a:r>
          </a:p>
        </p:txBody>
      </p:sp>
      <p:sp>
        <p:nvSpPr>
          <p:cNvPr id="20" name="TextBox 20"/>
          <p:cNvSpPr txBox="1"/>
          <p:nvPr/>
        </p:nvSpPr>
        <p:spPr>
          <a:xfrm>
            <a:off x="12385073" y="3553496"/>
            <a:ext cx="4454452" cy="824865"/>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000000"/>
                </a:solidFill>
                <a:latin typeface="Be Vietnam"/>
                <a:ea typeface="Be Vietnam"/>
                <a:cs typeface="Be Vietnam"/>
                <a:sym typeface="Be Vietnam"/>
              </a:rPr>
              <a:t>Removed inconsistencies and irrelevant data points.</a:t>
            </a:r>
          </a:p>
        </p:txBody>
      </p:sp>
      <p:sp>
        <p:nvSpPr>
          <p:cNvPr id="21" name="TextBox 21"/>
          <p:cNvSpPr txBox="1"/>
          <p:nvPr/>
        </p:nvSpPr>
        <p:spPr>
          <a:xfrm>
            <a:off x="12385073" y="5614952"/>
            <a:ext cx="4454452" cy="1243965"/>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000000"/>
                </a:solidFill>
                <a:latin typeface="Be Vietnam"/>
                <a:ea typeface="Be Vietnam"/>
                <a:cs typeface="Be Vietnam"/>
                <a:sym typeface="Be Vietnam"/>
              </a:rPr>
              <a:t>Applied necessary transformations for model readiness.</a:t>
            </a:r>
          </a:p>
        </p:txBody>
      </p:sp>
      <p:sp>
        <p:nvSpPr>
          <p:cNvPr id="22" name="TextBox 22"/>
          <p:cNvSpPr txBox="1"/>
          <p:nvPr/>
        </p:nvSpPr>
        <p:spPr>
          <a:xfrm>
            <a:off x="12385073" y="7972000"/>
            <a:ext cx="4454452" cy="824865"/>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000000"/>
                </a:solidFill>
                <a:latin typeface="Be Vietnam"/>
                <a:ea typeface="Be Vietnam"/>
                <a:cs typeface="Be Vietnam"/>
                <a:sym typeface="Be Vietnam"/>
              </a:rPr>
              <a:t>Integrated datasets into a unified format for analysis.</a:t>
            </a:r>
          </a:p>
        </p:txBody>
      </p:sp>
      <p:sp>
        <p:nvSpPr>
          <p:cNvPr id="23" name="TextBox 23"/>
          <p:cNvSpPr txBox="1"/>
          <p:nvPr/>
        </p:nvSpPr>
        <p:spPr>
          <a:xfrm>
            <a:off x="8931194" y="1173904"/>
            <a:ext cx="2057079" cy="1013460"/>
          </a:xfrm>
          <a:prstGeom prst="rect">
            <a:avLst/>
          </a:prstGeom>
        </p:spPr>
        <p:txBody>
          <a:bodyPr lIns="0" tIns="0" rIns="0" bIns="0" rtlCol="0" anchor="t">
            <a:spAutoFit/>
          </a:bodyPr>
          <a:lstStyle/>
          <a:p>
            <a:pPr marL="0" lvl="0" indent="0" algn="r">
              <a:lnSpc>
                <a:spcPts val="3990"/>
              </a:lnSpc>
            </a:pPr>
            <a:r>
              <a:rPr lang="en-US" sz="2850">
                <a:solidFill>
                  <a:srgbClr val="000000"/>
                </a:solidFill>
                <a:latin typeface="Helios Extended"/>
                <a:ea typeface="Helios Extended"/>
                <a:cs typeface="Helios Extended"/>
                <a:sym typeface="Helios Extended"/>
              </a:rPr>
              <a:t>Data Collection</a:t>
            </a:r>
          </a:p>
        </p:txBody>
      </p:sp>
      <p:sp>
        <p:nvSpPr>
          <p:cNvPr id="24" name="TextBox 24"/>
          <p:cNvSpPr txBox="1"/>
          <p:nvPr/>
        </p:nvSpPr>
        <p:spPr>
          <a:xfrm>
            <a:off x="8931194" y="3444911"/>
            <a:ext cx="2057079" cy="1013460"/>
          </a:xfrm>
          <a:prstGeom prst="rect">
            <a:avLst/>
          </a:prstGeom>
        </p:spPr>
        <p:txBody>
          <a:bodyPr lIns="0" tIns="0" rIns="0" bIns="0" rtlCol="0" anchor="t">
            <a:spAutoFit/>
          </a:bodyPr>
          <a:lstStyle/>
          <a:p>
            <a:pPr marL="0" lvl="0" indent="0" algn="r">
              <a:lnSpc>
                <a:spcPts val="3990"/>
              </a:lnSpc>
              <a:spcBef>
                <a:spcPct val="0"/>
              </a:spcBef>
            </a:pPr>
            <a:r>
              <a:rPr lang="en-US" sz="2850" u="none" strike="noStrike">
                <a:solidFill>
                  <a:srgbClr val="000000"/>
                </a:solidFill>
                <a:latin typeface="Helios Extended"/>
                <a:ea typeface="Helios Extended"/>
                <a:cs typeface="Helios Extended"/>
                <a:sym typeface="Helios Extended"/>
              </a:rPr>
              <a:t>Data Cleaning</a:t>
            </a:r>
          </a:p>
        </p:txBody>
      </p:sp>
      <p:sp>
        <p:nvSpPr>
          <p:cNvPr id="25" name="TextBox 25"/>
          <p:cNvSpPr txBox="1"/>
          <p:nvPr/>
        </p:nvSpPr>
        <p:spPr>
          <a:xfrm>
            <a:off x="8931194" y="5463504"/>
            <a:ext cx="2057079" cy="1518285"/>
          </a:xfrm>
          <a:prstGeom prst="rect">
            <a:avLst/>
          </a:prstGeom>
        </p:spPr>
        <p:txBody>
          <a:bodyPr lIns="0" tIns="0" rIns="0" bIns="0" rtlCol="0" anchor="t">
            <a:spAutoFit/>
          </a:bodyPr>
          <a:lstStyle/>
          <a:p>
            <a:pPr marL="0" lvl="0" indent="0" algn="r">
              <a:lnSpc>
                <a:spcPts val="3990"/>
              </a:lnSpc>
              <a:spcBef>
                <a:spcPct val="0"/>
              </a:spcBef>
            </a:pPr>
            <a:r>
              <a:rPr lang="en-US" sz="2850" u="none" strike="noStrike">
                <a:solidFill>
                  <a:srgbClr val="000000"/>
                </a:solidFill>
                <a:latin typeface="Helios Extended"/>
                <a:ea typeface="Helios Extended"/>
                <a:cs typeface="Helios Extended"/>
                <a:sym typeface="Helios Extended"/>
              </a:rPr>
              <a:t>Data Transformation</a:t>
            </a:r>
          </a:p>
        </p:txBody>
      </p:sp>
      <p:sp>
        <p:nvSpPr>
          <p:cNvPr id="26" name="TextBox 26"/>
          <p:cNvSpPr txBox="1"/>
          <p:nvPr/>
        </p:nvSpPr>
        <p:spPr>
          <a:xfrm>
            <a:off x="8931194" y="7986923"/>
            <a:ext cx="2057079" cy="1013460"/>
          </a:xfrm>
          <a:prstGeom prst="rect">
            <a:avLst/>
          </a:prstGeom>
        </p:spPr>
        <p:txBody>
          <a:bodyPr lIns="0" tIns="0" rIns="0" bIns="0" rtlCol="0" anchor="t">
            <a:spAutoFit/>
          </a:bodyPr>
          <a:lstStyle/>
          <a:p>
            <a:pPr marL="0" lvl="0" indent="0" algn="r">
              <a:lnSpc>
                <a:spcPts val="3990"/>
              </a:lnSpc>
              <a:spcBef>
                <a:spcPct val="0"/>
              </a:spcBef>
            </a:pPr>
            <a:r>
              <a:rPr lang="en-US" sz="2850" u="none" strike="noStrike">
                <a:solidFill>
                  <a:srgbClr val="000000"/>
                </a:solidFill>
                <a:latin typeface="Helios Extended"/>
                <a:ea typeface="Helios Extended"/>
                <a:cs typeface="Helios Extended"/>
                <a:sym typeface="Helios Extended"/>
              </a:rPr>
              <a:t>Data Integration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ED957"/>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968375"/>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EDA: Initial Insights</a:t>
            </a:r>
          </a:p>
        </p:txBody>
      </p:sp>
      <p:grpSp>
        <p:nvGrpSpPr>
          <p:cNvPr id="4" name="Group 4"/>
          <p:cNvGrpSpPr/>
          <p:nvPr/>
        </p:nvGrpSpPr>
        <p:grpSpPr>
          <a:xfrm>
            <a:off x="4721062" y="4133969"/>
            <a:ext cx="2994491" cy="4564158"/>
            <a:chOff x="0" y="0"/>
            <a:chExt cx="3992654" cy="6085544"/>
          </a:xfrm>
        </p:grpSpPr>
        <p:sp>
          <p:nvSpPr>
            <p:cNvPr id="5" name="TextBox 5"/>
            <p:cNvSpPr txBox="1"/>
            <p:nvPr/>
          </p:nvSpPr>
          <p:spPr>
            <a:xfrm>
              <a:off x="0" y="-38100"/>
              <a:ext cx="3992654" cy="495300"/>
            </a:xfrm>
            <a:prstGeom prst="rect">
              <a:avLst/>
            </a:prstGeom>
          </p:spPr>
          <p:txBody>
            <a:bodyPr lIns="0" tIns="0" rIns="0" bIns="0" rtlCol="0" anchor="t">
              <a:spAutoFit/>
            </a:bodyPr>
            <a:lstStyle/>
            <a:p>
              <a:pPr marL="0" lvl="0" indent="0" algn="l">
                <a:lnSpc>
                  <a:spcPts val="2925"/>
                </a:lnSpc>
              </a:pPr>
              <a:r>
                <a:rPr lang="en-US" sz="2250">
                  <a:solidFill>
                    <a:srgbClr val="000000"/>
                  </a:solidFill>
                  <a:latin typeface="Helios Extended"/>
                  <a:ea typeface="Helios Extended"/>
                  <a:cs typeface="Helios Extended"/>
                  <a:sym typeface="Helios Extended"/>
                </a:rPr>
                <a:t>Visual Trends</a:t>
              </a:r>
            </a:p>
          </p:txBody>
        </p:sp>
        <p:sp>
          <p:nvSpPr>
            <p:cNvPr id="6" name="TextBox 6"/>
            <p:cNvSpPr txBox="1"/>
            <p:nvPr/>
          </p:nvSpPr>
          <p:spPr>
            <a:xfrm>
              <a:off x="0" y="1073150"/>
              <a:ext cx="3992654" cy="5012394"/>
            </a:xfrm>
            <a:prstGeom prst="rect">
              <a:avLst/>
            </a:prstGeom>
          </p:spPr>
          <p:txBody>
            <a:bodyPr lIns="0" tIns="0" rIns="0" bIns="0" rtlCol="0" anchor="t">
              <a:spAutoFit/>
            </a:bodyPr>
            <a:lstStyle/>
            <a:p>
              <a:pPr marL="0" lvl="0" indent="0" algn="l">
                <a:lnSpc>
                  <a:spcPts val="2752"/>
                </a:lnSpc>
                <a:spcBef>
                  <a:spcPct val="0"/>
                </a:spcBef>
              </a:pPr>
              <a:r>
                <a:rPr lang="en-US" sz="2117" u="none" strike="noStrike">
                  <a:solidFill>
                    <a:srgbClr val="000000"/>
                  </a:solidFill>
                  <a:latin typeface="Be Vietnam"/>
                  <a:ea typeface="Be Vietnam"/>
                  <a:cs typeface="Be Vietnam"/>
                  <a:sym typeface="Be Vietnam"/>
                </a:rPr>
                <a:t>Initial visualizations indicate that </a:t>
              </a:r>
              <a:r>
                <a:rPr lang="en-US" sz="2117" b="1" u="none" strike="noStrike">
                  <a:solidFill>
                    <a:srgbClr val="000000"/>
                  </a:solidFill>
                  <a:latin typeface="Be Vietnam Ultra-Bold"/>
                  <a:ea typeface="Be Vietnam Ultra-Bold"/>
                  <a:cs typeface="Be Vietnam Ultra-Bold"/>
                  <a:sym typeface="Be Vietnam Ultra-Bold"/>
                </a:rPr>
                <a:t>certain patterns</a:t>
              </a:r>
              <a:r>
                <a:rPr lang="en-US" sz="2117" u="none" strike="noStrike">
                  <a:solidFill>
                    <a:srgbClr val="000000"/>
                  </a:solidFill>
                  <a:latin typeface="Be Vietnam"/>
                  <a:ea typeface="Be Vietnam"/>
                  <a:cs typeface="Be Vietnam"/>
                  <a:sym typeface="Be Vietnam"/>
                </a:rPr>
                <a:t> emerge in the images, suggesting correlations between specific characteristics and pneumonia presence, prompting deeper exploration into their significance for detection accuracy.</a:t>
              </a:r>
            </a:p>
          </p:txBody>
        </p:sp>
      </p:grpSp>
      <p:grpSp>
        <p:nvGrpSpPr>
          <p:cNvPr id="7" name="Group 7"/>
          <p:cNvGrpSpPr/>
          <p:nvPr/>
        </p:nvGrpSpPr>
        <p:grpSpPr>
          <a:xfrm>
            <a:off x="1028700" y="4133969"/>
            <a:ext cx="3014466" cy="4564158"/>
            <a:chOff x="0" y="0"/>
            <a:chExt cx="4019287" cy="6085544"/>
          </a:xfrm>
        </p:grpSpPr>
        <p:sp>
          <p:nvSpPr>
            <p:cNvPr id="8" name="TextBox 8"/>
            <p:cNvSpPr txBox="1"/>
            <p:nvPr/>
          </p:nvSpPr>
          <p:spPr>
            <a:xfrm>
              <a:off x="0" y="-38100"/>
              <a:ext cx="4019287" cy="495300"/>
            </a:xfrm>
            <a:prstGeom prst="rect">
              <a:avLst/>
            </a:prstGeom>
          </p:spPr>
          <p:txBody>
            <a:bodyPr lIns="0" tIns="0" rIns="0" bIns="0" rtlCol="0" anchor="t">
              <a:spAutoFit/>
            </a:bodyPr>
            <a:lstStyle/>
            <a:p>
              <a:pPr marL="0" lvl="0" indent="0" algn="l">
                <a:lnSpc>
                  <a:spcPts val="2925"/>
                </a:lnSpc>
              </a:pPr>
              <a:r>
                <a:rPr lang="en-US" sz="2250">
                  <a:solidFill>
                    <a:srgbClr val="000000"/>
                  </a:solidFill>
                  <a:latin typeface="Helios Extended"/>
                  <a:ea typeface="Helios Extended"/>
                  <a:cs typeface="Helios Extended"/>
                  <a:sym typeface="Helios Extended"/>
                </a:rPr>
                <a:t>Summary Statistics</a:t>
              </a:r>
            </a:p>
          </p:txBody>
        </p:sp>
        <p:sp>
          <p:nvSpPr>
            <p:cNvPr id="9" name="TextBox 9"/>
            <p:cNvSpPr txBox="1"/>
            <p:nvPr/>
          </p:nvSpPr>
          <p:spPr>
            <a:xfrm>
              <a:off x="0" y="1073150"/>
              <a:ext cx="4019287" cy="5012394"/>
            </a:xfrm>
            <a:prstGeom prst="rect">
              <a:avLst/>
            </a:prstGeom>
          </p:spPr>
          <p:txBody>
            <a:bodyPr lIns="0" tIns="0" rIns="0" bIns="0" rtlCol="0" anchor="t">
              <a:spAutoFit/>
            </a:bodyPr>
            <a:lstStyle/>
            <a:p>
              <a:pPr marL="0" lvl="0" indent="0" algn="l">
                <a:lnSpc>
                  <a:spcPts val="2752"/>
                </a:lnSpc>
                <a:spcBef>
                  <a:spcPct val="0"/>
                </a:spcBef>
              </a:pPr>
              <a:r>
                <a:rPr lang="en-US" sz="2117" u="none" strike="noStrike">
                  <a:solidFill>
                    <a:srgbClr val="000000"/>
                  </a:solidFill>
                  <a:latin typeface="Be Vietnam"/>
                  <a:ea typeface="Be Vietnam"/>
                  <a:cs typeface="Be Vietnam"/>
                  <a:sym typeface="Be Vietnam"/>
                </a:rPr>
                <a:t>The dataset reveals a </a:t>
              </a:r>
              <a:r>
                <a:rPr lang="en-US" sz="2117" b="1" u="none" strike="noStrike">
                  <a:solidFill>
                    <a:srgbClr val="000000"/>
                  </a:solidFill>
                  <a:latin typeface="Be Vietnam Ultra-Bold"/>
                  <a:ea typeface="Be Vietnam Ultra-Bold"/>
                  <a:cs typeface="Be Vietnam Ultra-Bold"/>
                  <a:sym typeface="Be Vietnam Ultra-Bold"/>
                </a:rPr>
                <a:t>notable imbalance</a:t>
              </a:r>
              <a:r>
                <a:rPr lang="en-US" sz="2117" u="none" strike="noStrike">
                  <a:solidFill>
                    <a:srgbClr val="000000"/>
                  </a:solidFill>
                  <a:latin typeface="Be Vietnam"/>
                  <a:ea typeface="Be Vietnam"/>
                  <a:cs typeface="Be Vietnam"/>
                  <a:sym typeface="Be Vietnam"/>
                </a:rPr>
                <a:t> between pneumonia and non-pneumonia cases, highlighting the need for effective techniques to ensure accurate detection and minimize potential misclassifications during model training.</a:t>
              </a:r>
            </a:p>
          </p:txBody>
        </p:sp>
      </p:grpSp>
      <p:grpSp>
        <p:nvGrpSpPr>
          <p:cNvPr id="10" name="Group 10"/>
          <p:cNvGrpSpPr/>
          <p:nvPr/>
        </p:nvGrpSpPr>
        <p:grpSpPr>
          <a:xfrm>
            <a:off x="8413423" y="4133969"/>
            <a:ext cx="3034440" cy="4564158"/>
            <a:chOff x="0" y="0"/>
            <a:chExt cx="4045921" cy="6085544"/>
          </a:xfrm>
        </p:grpSpPr>
        <p:sp>
          <p:nvSpPr>
            <p:cNvPr id="11" name="TextBox 11"/>
            <p:cNvSpPr txBox="1"/>
            <p:nvPr/>
          </p:nvSpPr>
          <p:spPr>
            <a:xfrm>
              <a:off x="0" y="-38100"/>
              <a:ext cx="4045921" cy="495300"/>
            </a:xfrm>
            <a:prstGeom prst="rect">
              <a:avLst/>
            </a:prstGeom>
          </p:spPr>
          <p:txBody>
            <a:bodyPr lIns="0" tIns="0" rIns="0" bIns="0" rtlCol="0" anchor="t">
              <a:spAutoFit/>
            </a:bodyPr>
            <a:lstStyle/>
            <a:p>
              <a:pPr marL="0" lvl="0" indent="0" algn="l">
                <a:lnSpc>
                  <a:spcPts val="2925"/>
                </a:lnSpc>
              </a:pPr>
              <a:r>
                <a:rPr lang="en-US" sz="2250">
                  <a:solidFill>
                    <a:srgbClr val="000000"/>
                  </a:solidFill>
                  <a:latin typeface="Helios Extended"/>
                  <a:ea typeface="Helios Extended"/>
                  <a:cs typeface="Helios Extended"/>
                  <a:sym typeface="Helios Extended"/>
                </a:rPr>
                <a:t>Insights Gained</a:t>
              </a:r>
            </a:p>
          </p:txBody>
        </p:sp>
        <p:sp>
          <p:nvSpPr>
            <p:cNvPr id="12" name="TextBox 12"/>
            <p:cNvSpPr txBox="1"/>
            <p:nvPr/>
          </p:nvSpPr>
          <p:spPr>
            <a:xfrm>
              <a:off x="0" y="1073150"/>
              <a:ext cx="4045921" cy="5012394"/>
            </a:xfrm>
            <a:prstGeom prst="rect">
              <a:avLst/>
            </a:prstGeom>
          </p:spPr>
          <p:txBody>
            <a:bodyPr lIns="0" tIns="0" rIns="0" bIns="0" rtlCol="0" anchor="t">
              <a:spAutoFit/>
            </a:bodyPr>
            <a:lstStyle/>
            <a:p>
              <a:pPr marL="0" lvl="0" indent="0" algn="l">
                <a:lnSpc>
                  <a:spcPts val="2752"/>
                </a:lnSpc>
                <a:spcBef>
                  <a:spcPct val="0"/>
                </a:spcBef>
              </a:pPr>
              <a:r>
                <a:rPr lang="en-US" sz="2117" u="none" strike="noStrike">
                  <a:solidFill>
                    <a:srgbClr val="000000"/>
                  </a:solidFill>
                  <a:latin typeface="Be Vietnam"/>
                  <a:ea typeface="Be Vietnam"/>
                  <a:cs typeface="Be Vietnam"/>
                  <a:sym typeface="Be Vietnam"/>
                </a:rPr>
                <a:t>Through this exploratory analysis, we identify key features that may enhance our model's performance, providing a </a:t>
              </a:r>
              <a:r>
                <a:rPr lang="en-US" sz="2117" b="1" u="none" strike="noStrike">
                  <a:solidFill>
                    <a:srgbClr val="000000"/>
                  </a:solidFill>
                  <a:latin typeface="Be Vietnam Ultra-Bold"/>
                  <a:ea typeface="Be Vietnam Ultra-Bold"/>
                  <a:cs typeface="Be Vietnam Ultra-Bold"/>
                  <a:sym typeface="Be Vietnam Ultra-Bold"/>
                </a:rPr>
                <a:t>strong foundation</a:t>
              </a:r>
              <a:r>
                <a:rPr lang="en-US" sz="2117" u="none" strike="noStrike">
                  <a:solidFill>
                    <a:srgbClr val="000000"/>
                  </a:solidFill>
                  <a:latin typeface="Be Vietnam"/>
                  <a:ea typeface="Be Vietnam"/>
                  <a:cs typeface="Be Vietnam"/>
                  <a:sym typeface="Be Vietnam"/>
                </a:rPr>
                <a:t> to refine our approach for automated pneumonia detection in medical imaging.</a:t>
              </a:r>
            </a:p>
          </p:txBody>
        </p:sp>
      </p:grpSp>
      <p:grpSp>
        <p:nvGrpSpPr>
          <p:cNvPr id="13" name="Group 13"/>
          <p:cNvGrpSpPr/>
          <p:nvPr/>
        </p:nvGrpSpPr>
        <p:grpSpPr>
          <a:xfrm>
            <a:off x="13213466" y="913083"/>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99736" r="-99736"/>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AF672"/>
        </a:solidFill>
        <a:effectLst/>
      </p:bgPr>
    </p:bg>
    <p:spTree>
      <p:nvGrpSpPr>
        <p:cNvPr id="1" name=""/>
        <p:cNvGrpSpPr/>
        <p:nvPr/>
      </p:nvGrpSpPr>
      <p:grpSpPr>
        <a:xfrm>
          <a:off x="0" y="0"/>
          <a:ext cx="0" cy="0"/>
          <a:chOff x="0" y="0"/>
          <a:chExt cx="0" cy="0"/>
        </a:xfrm>
      </p:grpSpPr>
      <p:sp>
        <p:nvSpPr>
          <p:cNvPr id="2" name="Freeform 2"/>
          <p:cNvSpPr/>
          <p:nvPr/>
        </p:nvSpPr>
        <p:spPr>
          <a:xfrm rot="2861829">
            <a:off x="6694037" y="-216957"/>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txBody>
          <a:bodyPr/>
          <a:lstStyle/>
          <a:p>
            <a:endParaRPr lang="en-US"/>
          </a:p>
        </p:txBody>
      </p:sp>
      <p:sp>
        <p:nvSpPr>
          <p:cNvPr id="3" name="TextBox 3"/>
          <p:cNvSpPr txBox="1"/>
          <p:nvPr/>
        </p:nvSpPr>
        <p:spPr>
          <a:xfrm>
            <a:off x="1028700" y="1047750"/>
            <a:ext cx="9869117" cy="1873250"/>
          </a:xfrm>
          <a:prstGeom prst="rect">
            <a:avLst/>
          </a:prstGeom>
        </p:spPr>
        <p:txBody>
          <a:bodyPr lIns="0" tIns="0" rIns="0" bIns="0" rtlCol="0" anchor="t">
            <a:spAutoFit/>
          </a:bodyPr>
          <a:lstStyle/>
          <a:p>
            <a:pPr marL="0" lvl="0" indent="0" algn="l">
              <a:lnSpc>
                <a:spcPts val="7150"/>
              </a:lnSpc>
              <a:spcBef>
                <a:spcPct val="0"/>
              </a:spcBef>
            </a:pPr>
            <a:r>
              <a:rPr lang="en-US" sz="6500" b="1" u="none" strike="noStrike">
                <a:solidFill>
                  <a:srgbClr val="000000"/>
                </a:solidFill>
                <a:latin typeface="Helios Extended Bold"/>
                <a:ea typeface="Helios Extended Bold"/>
                <a:cs typeface="Helios Extended Bold"/>
                <a:sym typeface="Helios Extended Bold"/>
              </a:rPr>
              <a:t>Visualizing Image Characteristics</a:t>
            </a:r>
          </a:p>
        </p:txBody>
      </p:sp>
      <p:grpSp>
        <p:nvGrpSpPr>
          <p:cNvPr id="4" name="Group 4"/>
          <p:cNvGrpSpPr/>
          <p:nvPr/>
        </p:nvGrpSpPr>
        <p:grpSpPr>
          <a:xfrm>
            <a:off x="4721062" y="4133969"/>
            <a:ext cx="2994491" cy="5091707"/>
            <a:chOff x="0" y="0"/>
            <a:chExt cx="3992654" cy="6788943"/>
          </a:xfrm>
        </p:grpSpPr>
        <p:sp>
          <p:nvSpPr>
            <p:cNvPr id="5" name="TextBox 5"/>
            <p:cNvSpPr txBox="1"/>
            <p:nvPr/>
          </p:nvSpPr>
          <p:spPr>
            <a:xfrm>
              <a:off x="0" y="-47625"/>
              <a:ext cx="3992654" cy="902027"/>
            </a:xfrm>
            <a:prstGeom prst="rect">
              <a:avLst/>
            </a:prstGeom>
          </p:spPr>
          <p:txBody>
            <a:bodyPr lIns="0" tIns="0" rIns="0" bIns="0" rtlCol="0" anchor="t">
              <a:spAutoFit/>
            </a:bodyPr>
            <a:lstStyle/>
            <a:p>
              <a:pPr marL="0" lvl="0" indent="0" algn="l">
                <a:lnSpc>
                  <a:spcPts val="2656"/>
                </a:lnSpc>
              </a:pPr>
              <a:r>
                <a:rPr lang="en-US" sz="2043">
                  <a:solidFill>
                    <a:srgbClr val="000000"/>
                  </a:solidFill>
                  <a:latin typeface="Helios Extended"/>
                  <a:ea typeface="Helios Extended"/>
                  <a:cs typeface="Helios Extended"/>
                  <a:sym typeface="Helios Extended"/>
                </a:rPr>
                <a:t>Image Diversity Matters</a:t>
              </a:r>
            </a:p>
          </p:txBody>
        </p:sp>
        <p:sp>
          <p:nvSpPr>
            <p:cNvPr id="6" name="TextBox 6"/>
            <p:cNvSpPr txBox="1"/>
            <p:nvPr/>
          </p:nvSpPr>
          <p:spPr>
            <a:xfrm>
              <a:off x="0" y="1470352"/>
              <a:ext cx="3992654" cy="5318591"/>
            </a:xfrm>
            <a:prstGeom prst="rect">
              <a:avLst/>
            </a:prstGeom>
          </p:spPr>
          <p:txBody>
            <a:bodyPr lIns="0" tIns="0" rIns="0" bIns="0" rtlCol="0" anchor="t">
              <a:spAutoFit/>
            </a:bodyPr>
            <a:lstStyle/>
            <a:p>
              <a:pPr marL="0" lvl="0" indent="0" algn="l">
                <a:lnSpc>
                  <a:spcPts val="2645"/>
                </a:lnSpc>
                <a:spcBef>
                  <a:spcPct val="0"/>
                </a:spcBef>
              </a:pPr>
              <a:r>
                <a:rPr lang="en-US" sz="2035" u="none" strike="noStrike">
                  <a:solidFill>
                    <a:srgbClr val="000000"/>
                  </a:solidFill>
                  <a:latin typeface="Be Vietnam"/>
                  <a:ea typeface="Be Vietnam"/>
                  <a:cs typeface="Be Vietnam"/>
                  <a:sym typeface="Be Vietnam"/>
                </a:rPr>
                <a:t>A diverse dataset with various </a:t>
              </a:r>
              <a:r>
                <a:rPr lang="en-US" sz="2035" b="1" u="none" strike="noStrike">
                  <a:solidFill>
                    <a:srgbClr val="000000"/>
                  </a:solidFill>
                  <a:latin typeface="Be Vietnam Ultra-Bold"/>
                  <a:ea typeface="Be Vietnam Ultra-Bold"/>
                  <a:cs typeface="Be Vietnam Ultra-Bold"/>
                  <a:sym typeface="Be Vietnam Ultra-Bold"/>
                </a:rPr>
                <a:t>image types</a:t>
              </a:r>
              <a:r>
                <a:rPr lang="en-US" sz="2035" u="none" strike="noStrike">
                  <a:solidFill>
                    <a:srgbClr val="000000"/>
                  </a:solidFill>
                  <a:latin typeface="Be Vietnam"/>
                  <a:ea typeface="Be Vietnam"/>
                  <a:cs typeface="Be Vietnam"/>
                  <a:sym typeface="Be Vietnam"/>
                </a:rPr>
                <a:t> enhances the robustness of our model. By including images with different conditions and characteristics, we ensure that the model generalizes well across different patient scenarios.</a:t>
              </a:r>
            </a:p>
          </p:txBody>
        </p:sp>
      </p:grpSp>
      <p:grpSp>
        <p:nvGrpSpPr>
          <p:cNvPr id="7" name="Group 7"/>
          <p:cNvGrpSpPr/>
          <p:nvPr/>
        </p:nvGrpSpPr>
        <p:grpSpPr>
          <a:xfrm>
            <a:off x="1028700" y="4133969"/>
            <a:ext cx="3014466" cy="5091707"/>
            <a:chOff x="0" y="0"/>
            <a:chExt cx="4019287" cy="6788943"/>
          </a:xfrm>
        </p:grpSpPr>
        <p:sp>
          <p:nvSpPr>
            <p:cNvPr id="8" name="TextBox 8"/>
            <p:cNvSpPr txBox="1"/>
            <p:nvPr/>
          </p:nvSpPr>
          <p:spPr>
            <a:xfrm>
              <a:off x="0" y="-47625"/>
              <a:ext cx="4019287" cy="902027"/>
            </a:xfrm>
            <a:prstGeom prst="rect">
              <a:avLst/>
            </a:prstGeom>
          </p:spPr>
          <p:txBody>
            <a:bodyPr lIns="0" tIns="0" rIns="0" bIns="0" rtlCol="0" anchor="t">
              <a:spAutoFit/>
            </a:bodyPr>
            <a:lstStyle/>
            <a:p>
              <a:pPr marL="0" lvl="0" indent="0" algn="l">
                <a:lnSpc>
                  <a:spcPts val="2656"/>
                </a:lnSpc>
              </a:pPr>
              <a:r>
                <a:rPr lang="en-US" sz="2043">
                  <a:solidFill>
                    <a:srgbClr val="000000"/>
                  </a:solidFill>
                  <a:latin typeface="Helios Extended"/>
                  <a:ea typeface="Helios Extended"/>
                  <a:cs typeface="Helios Extended"/>
                  <a:sym typeface="Helios Extended"/>
                </a:rPr>
                <a:t>Importance of Image Quality</a:t>
              </a:r>
            </a:p>
          </p:txBody>
        </p:sp>
        <p:sp>
          <p:nvSpPr>
            <p:cNvPr id="9" name="TextBox 9"/>
            <p:cNvSpPr txBox="1"/>
            <p:nvPr/>
          </p:nvSpPr>
          <p:spPr>
            <a:xfrm>
              <a:off x="0" y="1470352"/>
              <a:ext cx="4019287" cy="5318591"/>
            </a:xfrm>
            <a:prstGeom prst="rect">
              <a:avLst/>
            </a:prstGeom>
          </p:spPr>
          <p:txBody>
            <a:bodyPr lIns="0" tIns="0" rIns="0" bIns="0" rtlCol="0" anchor="t">
              <a:spAutoFit/>
            </a:bodyPr>
            <a:lstStyle/>
            <a:p>
              <a:pPr marL="0" lvl="0" indent="0" algn="l">
                <a:lnSpc>
                  <a:spcPts val="2645"/>
                </a:lnSpc>
                <a:spcBef>
                  <a:spcPct val="0"/>
                </a:spcBef>
              </a:pPr>
              <a:r>
                <a:rPr lang="en-US" sz="2035" u="none" strike="noStrike">
                  <a:solidFill>
                    <a:srgbClr val="000000"/>
                  </a:solidFill>
                  <a:latin typeface="Be Vietnam"/>
                  <a:ea typeface="Be Vietnam"/>
                  <a:cs typeface="Be Vietnam"/>
                  <a:sym typeface="Be Vietnam"/>
                </a:rPr>
                <a:t>The quality of medical images is critical for accurate </a:t>
              </a:r>
              <a:r>
                <a:rPr lang="en-US" sz="2035" b="1" u="none" strike="noStrike">
                  <a:solidFill>
                    <a:srgbClr val="000000"/>
                  </a:solidFill>
                  <a:latin typeface="Be Vietnam Ultra-Bold"/>
                  <a:ea typeface="Be Vietnam Ultra-Bold"/>
                  <a:cs typeface="Be Vietnam Ultra-Bold"/>
                  <a:sym typeface="Be Vietnam Ultra-Bold"/>
                </a:rPr>
                <a:t>pneumonia detection</a:t>
              </a:r>
              <a:r>
                <a:rPr lang="en-US" sz="2035" u="none" strike="noStrike">
                  <a:solidFill>
                    <a:srgbClr val="000000"/>
                  </a:solidFill>
                  <a:latin typeface="Be Vietnam"/>
                  <a:ea typeface="Be Vietnam"/>
                  <a:cs typeface="Be Vietnam"/>
                  <a:sym typeface="Be Vietnam"/>
                </a:rPr>
                <a:t>. High-resolution images provide essential details, allowing for better analysis and improving the overall reliability of the automated detection system.</a:t>
              </a:r>
            </a:p>
          </p:txBody>
        </p:sp>
      </p:grpSp>
      <p:grpSp>
        <p:nvGrpSpPr>
          <p:cNvPr id="10" name="Group 10"/>
          <p:cNvGrpSpPr/>
          <p:nvPr/>
        </p:nvGrpSpPr>
        <p:grpSpPr>
          <a:xfrm>
            <a:off x="8413423" y="4133969"/>
            <a:ext cx="3034440" cy="5091707"/>
            <a:chOff x="0" y="0"/>
            <a:chExt cx="4045921" cy="6788943"/>
          </a:xfrm>
        </p:grpSpPr>
        <p:sp>
          <p:nvSpPr>
            <p:cNvPr id="11" name="TextBox 11"/>
            <p:cNvSpPr txBox="1"/>
            <p:nvPr/>
          </p:nvSpPr>
          <p:spPr>
            <a:xfrm>
              <a:off x="0" y="-47625"/>
              <a:ext cx="4045921" cy="902027"/>
            </a:xfrm>
            <a:prstGeom prst="rect">
              <a:avLst/>
            </a:prstGeom>
          </p:spPr>
          <p:txBody>
            <a:bodyPr lIns="0" tIns="0" rIns="0" bIns="0" rtlCol="0" anchor="t">
              <a:spAutoFit/>
            </a:bodyPr>
            <a:lstStyle/>
            <a:p>
              <a:pPr marL="0" lvl="0" indent="0" algn="l">
                <a:lnSpc>
                  <a:spcPts val="2656"/>
                </a:lnSpc>
              </a:pPr>
              <a:r>
                <a:rPr lang="en-US" sz="2043">
                  <a:solidFill>
                    <a:srgbClr val="000000"/>
                  </a:solidFill>
                  <a:latin typeface="Helios Extended"/>
                  <a:ea typeface="Helios Extended"/>
                  <a:cs typeface="Helios Extended"/>
                  <a:sym typeface="Helios Extended"/>
                </a:rPr>
                <a:t>Feature Extraction Techniques</a:t>
              </a:r>
            </a:p>
          </p:txBody>
        </p:sp>
        <p:sp>
          <p:nvSpPr>
            <p:cNvPr id="12" name="TextBox 12"/>
            <p:cNvSpPr txBox="1"/>
            <p:nvPr/>
          </p:nvSpPr>
          <p:spPr>
            <a:xfrm>
              <a:off x="0" y="1470352"/>
              <a:ext cx="4045921" cy="5318591"/>
            </a:xfrm>
            <a:prstGeom prst="rect">
              <a:avLst/>
            </a:prstGeom>
          </p:spPr>
          <p:txBody>
            <a:bodyPr lIns="0" tIns="0" rIns="0" bIns="0" rtlCol="0" anchor="t">
              <a:spAutoFit/>
            </a:bodyPr>
            <a:lstStyle/>
            <a:p>
              <a:pPr marL="0" lvl="0" indent="0" algn="l">
                <a:lnSpc>
                  <a:spcPts val="2645"/>
                </a:lnSpc>
                <a:spcBef>
                  <a:spcPct val="0"/>
                </a:spcBef>
              </a:pPr>
              <a:r>
                <a:rPr lang="en-US" sz="2035" u="none" strike="noStrike">
                  <a:solidFill>
                    <a:srgbClr val="000000"/>
                  </a:solidFill>
                  <a:latin typeface="Be Vietnam"/>
                  <a:ea typeface="Be Vietnam"/>
                  <a:cs typeface="Be Vietnam"/>
                  <a:sym typeface="Be Vietnam"/>
                </a:rPr>
                <a:t>Implementing effective feature extraction techniques is vital for identifying </a:t>
              </a:r>
              <a:r>
                <a:rPr lang="en-US" sz="2035" b="1" u="none" strike="noStrike">
                  <a:solidFill>
                    <a:srgbClr val="000000"/>
                  </a:solidFill>
                  <a:latin typeface="Be Vietnam Ultra-Bold"/>
                  <a:ea typeface="Be Vietnam Ultra-Bold"/>
                  <a:cs typeface="Be Vietnam Ultra-Bold"/>
                  <a:sym typeface="Be Vietnam Ultra-Bold"/>
                </a:rPr>
                <a:t>key attributes</a:t>
              </a:r>
              <a:r>
                <a:rPr lang="en-US" sz="2035" u="none" strike="noStrike">
                  <a:solidFill>
                    <a:srgbClr val="000000"/>
                  </a:solidFill>
                  <a:latin typeface="Be Vietnam"/>
                  <a:ea typeface="Be Vietnam"/>
                  <a:cs typeface="Be Vietnam"/>
                  <a:sym typeface="Be Vietnam"/>
                </a:rPr>
                <a:t> in medical images. These techniques help the model distinguish between healthy and infected lung patterns, improving diagnostic accuracy.</a:t>
              </a:r>
            </a:p>
          </p:txBody>
        </p:sp>
      </p:grpSp>
      <p:grpSp>
        <p:nvGrpSpPr>
          <p:cNvPr id="13" name="Group 13"/>
          <p:cNvGrpSpPr/>
          <p:nvPr/>
        </p:nvGrpSpPr>
        <p:grpSpPr>
          <a:xfrm>
            <a:off x="13213466" y="913083"/>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98893" r="-98893"/>
              </a:stretch>
            </a:blip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1581</Words>
  <Application>Microsoft Macintosh PowerPoint</Application>
  <PresentationFormat>Custom</PresentationFormat>
  <Paragraphs>125</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Helios Extended</vt:lpstr>
      <vt:lpstr>Calibri</vt:lpstr>
      <vt:lpstr>Canva Sans Bold</vt:lpstr>
      <vt:lpstr>Be Vietnam</vt:lpstr>
      <vt:lpstr>Be Vietnam Ultra-Bold</vt:lpstr>
      <vt:lpstr>Helios Extended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Medical Image Analysis</dc:title>
  <dc:description>Presentation - Medical Image Analysis</dc:description>
  <cp:lastModifiedBy>Sona Guliyeva</cp:lastModifiedBy>
  <cp:revision>4</cp:revision>
  <dcterms:created xsi:type="dcterms:W3CDTF">2006-08-16T00:00:00Z</dcterms:created>
  <dcterms:modified xsi:type="dcterms:W3CDTF">2025-07-11T18:26:13Z</dcterms:modified>
  <dc:identifier>DAGs4r_vXPM</dc:identifier>
</cp:coreProperties>
</file>